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334" r:id="rId2"/>
    <p:sldId id="335" r:id="rId3"/>
    <p:sldId id="302" r:id="rId4"/>
    <p:sldId id="331" r:id="rId5"/>
    <p:sldId id="259" r:id="rId6"/>
    <p:sldId id="261" r:id="rId7"/>
    <p:sldId id="263" r:id="rId8"/>
    <p:sldId id="264" r:id="rId9"/>
    <p:sldId id="332" r:id="rId10"/>
    <p:sldId id="266" r:id="rId11"/>
    <p:sldId id="322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333" r:id="rId21"/>
    <p:sldId id="272" r:id="rId22"/>
    <p:sldId id="317" r:id="rId23"/>
    <p:sldId id="275" r:id="rId24"/>
    <p:sldId id="327" r:id="rId25"/>
    <p:sldId id="324" r:id="rId26"/>
    <p:sldId id="328" r:id="rId27"/>
    <p:sldId id="329" r:id="rId28"/>
    <p:sldId id="298" r:id="rId29"/>
    <p:sldId id="299" r:id="rId30"/>
    <p:sldId id="325" r:id="rId31"/>
    <p:sldId id="279" r:id="rId32"/>
    <p:sldId id="316" r:id="rId33"/>
    <p:sldId id="315" r:id="rId34"/>
    <p:sldId id="281" r:id="rId35"/>
    <p:sldId id="300" r:id="rId36"/>
    <p:sldId id="319" r:id="rId37"/>
    <p:sldId id="303" r:id="rId38"/>
    <p:sldId id="326" r:id="rId39"/>
    <p:sldId id="284" r:id="rId40"/>
    <p:sldId id="314" r:id="rId41"/>
    <p:sldId id="305" r:id="rId42"/>
    <p:sldId id="311" r:id="rId43"/>
    <p:sldId id="307" r:id="rId44"/>
    <p:sldId id="320" r:id="rId45"/>
    <p:sldId id="287" r:id="rId46"/>
    <p:sldId id="313" r:id="rId4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FF33"/>
    <a:srgbClr val="CC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>
        <p:scale>
          <a:sx n="44" d="100"/>
          <a:sy n="44" d="100"/>
        </p:scale>
        <p:origin x="-2052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F47E39-61AB-4655-8295-3B0E8B79CE79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C28F6D0-0AAA-4117-8A72-5E995D147938}">
      <dgm:prSet phldrT="[Text]"/>
      <dgm:spPr/>
      <dgm:t>
        <a:bodyPr/>
        <a:lstStyle/>
        <a:p>
          <a:r>
            <a:rPr lang="en-US" dirty="0" smtClean="0">
              <a:latin typeface="Arial Black" pitchFamily="34" charset="0"/>
            </a:rPr>
            <a:t>Culture</a:t>
          </a:r>
          <a:endParaRPr lang="en-US" dirty="0">
            <a:latin typeface="Arial Black" pitchFamily="34" charset="0"/>
          </a:endParaRPr>
        </a:p>
      </dgm:t>
    </dgm:pt>
    <dgm:pt modelId="{49C331A2-6E7A-438A-A4F9-0CE3A999242F}" type="parTrans" cxnId="{92E4D350-69C0-400D-8591-416374BEA466}">
      <dgm:prSet/>
      <dgm:spPr/>
      <dgm:t>
        <a:bodyPr/>
        <a:lstStyle/>
        <a:p>
          <a:endParaRPr lang="en-US"/>
        </a:p>
      </dgm:t>
    </dgm:pt>
    <dgm:pt modelId="{31334FE7-4288-43D1-AA2E-65D05B258D3E}" type="sibTrans" cxnId="{92E4D350-69C0-400D-8591-416374BEA466}">
      <dgm:prSet/>
      <dgm:spPr/>
      <dgm:t>
        <a:bodyPr/>
        <a:lstStyle/>
        <a:p>
          <a:endParaRPr lang="en-US"/>
        </a:p>
      </dgm:t>
    </dgm:pt>
    <dgm:pt modelId="{E6130298-6E1F-425C-8B0B-86318FA45803}">
      <dgm:prSet phldrT="[Text]" custT="1"/>
      <dgm:spPr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gm:spPr>
      <dgm:t>
        <a:bodyPr/>
        <a:lstStyle/>
        <a:p>
          <a:r>
            <a:rPr lang="en-US" sz="2800" b="1" dirty="0" smtClean="0">
              <a:latin typeface="Arial Black" pitchFamily="34" charset="0"/>
            </a:rPr>
            <a:t>Group Of People Must Exist</a:t>
          </a:r>
          <a:endParaRPr lang="en-US" sz="2800" b="1" dirty="0">
            <a:latin typeface="Arial Black" pitchFamily="34" charset="0"/>
          </a:endParaRPr>
        </a:p>
      </dgm:t>
    </dgm:pt>
    <dgm:pt modelId="{DB4B671B-1392-4E90-BDFA-EB36AB026555}" type="parTrans" cxnId="{776937F5-8F03-4A58-B83A-08090B79CBBA}">
      <dgm:prSet/>
      <dgm:spPr/>
      <dgm:t>
        <a:bodyPr/>
        <a:lstStyle/>
        <a:p>
          <a:endParaRPr lang="en-US"/>
        </a:p>
      </dgm:t>
    </dgm:pt>
    <dgm:pt modelId="{180879ED-7784-48F6-B74C-B7A1D9B7C535}" type="sibTrans" cxnId="{776937F5-8F03-4A58-B83A-08090B79CBBA}">
      <dgm:prSet/>
      <dgm:spPr/>
      <dgm:t>
        <a:bodyPr/>
        <a:lstStyle/>
        <a:p>
          <a:endParaRPr lang="en-US"/>
        </a:p>
      </dgm:t>
    </dgm:pt>
    <dgm:pt modelId="{3C24AE45-9DA9-415B-92BB-EF7E4FB4AD4B}">
      <dgm:prSet phldrT="[Text]" custT="1"/>
      <dgm:spPr/>
      <dgm:t>
        <a:bodyPr/>
        <a:lstStyle/>
        <a:p>
          <a:r>
            <a:rPr lang="en-US" sz="2800" b="1" dirty="0" smtClean="0">
              <a:latin typeface="Arial Black" pitchFamily="34" charset="0"/>
            </a:rPr>
            <a:t>They Must Live Together</a:t>
          </a:r>
          <a:endParaRPr lang="en-US" sz="2800" b="1" dirty="0">
            <a:latin typeface="Arial Black" pitchFamily="34" charset="0"/>
          </a:endParaRPr>
        </a:p>
      </dgm:t>
    </dgm:pt>
    <dgm:pt modelId="{C2932209-07AA-4C83-AC9B-0D5979A28F97}" type="parTrans" cxnId="{57DEF3D3-A3CF-40D8-967F-6BCC51A5FC58}">
      <dgm:prSet/>
      <dgm:spPr/>
      <dgm:t>
        <a:bodyPr/>
        <a:lstStyle/>
        <a:p>
          <a:endParaRPr lang="en-US"/>
        </a:p>
      </dgm:t>
    </dgm:pt>
    <dgm:pt modelId="{0D18CD61-9A14-4468-9095-887A742C793A}" type="sibTrans" cxnId="{57DEF3D3-A3CF-40D8-967F-6BCC51A5FC58}">
      <dgm:prSet/>
      <dgm:spPr/>
      <dgm:t>
        <a:bodyPr/>
        <a:lstStyle/>
        <a:p>
          <a:endParaRPr lang="en-US"/>
        </a:p>
      </dgm:t>
    </dgm:pt>
    <dgm:pt modelId="{F41F7618-1DAA-46E2-A1B2-DDBB629B14F7}">
      <dgm:prSet phldrT="[Text]" custT="1"/>
      <dgm:spPr/>
      <dgm:t>
        <a:bodyPr/>
        <a:lstStyle/>
        <a:p>
          <a:r>
            <a:rPr lang="en-US" sz="2800" b="1" dirty="0" smtClean="0">
              <a:latin typeface="Arial Black" pitchFamily="34" charset="0"/>
            </a:rPr>
            <a:t>Live for long Period</a:t>
          </a:r>
          <a:endParaRPr lang="en-US" sz="2800" b="1" dirty="0">
            <a:latin typeface="Arial Black" pitchFamily="34" charset="0"/>
          </a:endParaRPr>
        </a:p>
      </dgm:t>
    </dgm:pt>
    <dgm:pt modelId="{CA88A872-285D-42EE-8DCF-635EFA21FEC4}" type="parTrans" cxnId="{BDF564F7-6BF4-4AA6-AD2C-A577666DC894}">
      <dgm:prSet/>
      <dgm:spPr/>
      <dgm:t>
        <a:bodyPr/>
        <a:lstStyle/>
        <a:p>
          <a:endParaRPr lang="en-US"/>
        </a:p>
      </dgm:t>
    </dgm:pt>
    <dgm:pt modelId="{7EB20C54-7F96-4D84-B5C2-DEDCB5BC04C4}" type="sibTrans" cxnId="{BDF564F7-6BF4-4AA6-AD2C-A577666DC894}">
      <dgm:prSet/>
      <dgm:spPr/>
      <dgm:t>
        <a:bodyPr/>
        <a:lstStyle/>
        <a:p>
          <a:endParaRPr lang="en-US"/>
        </a:p>
      </dgm:t>
    </dgm:pt>
    <dgm:pt modelId="{AECBD283-FF5A-4EC2-B388-53BF3E1F4729}">
      <dgm:prSet phldrT="[Text]" custT="1"/>
      <dgm:spPr/>
      <dgm:t>
        <a:bodyPr/>
        <a:lstStyle/>
        <a:p>
          <a:r>
            <a:rPr lang="en-US" sz="2800" b="1" dirty="0" smtClean="0">
              <a:latin typeface="Arial Black" pitchFamily="34" charset="0"/>
            </a:rPr>
            <a:t>They Respect Certain Value Of Life</a:t>
          </a:r>
          <a:endParaRPr lang="en-US" sz="2800" b="1" dirty="0">
            <a:latin typeface="Arial Black" pitchFamily="34" charset="0"/>
          </a:endParaRPr>
        </a:p>
      </dgm:t>
    </dgm:pt>
    <dgm:pt modelId="{ED72E9A6-37A1-4F68-8A1E-28792E75B506}" type="parTrans" cxnId="{978CFA76-9C43-429D-83B7-21114C45D3DB}">
      <dgm:prSet/>
      <dgm:spPr/>
      <dgm:t>
        <a:bodyPr/>
        <a:lstStyle/>
        <a:p>
          <a:endParaRPr lang="en-US"/>
        </a:p>
      </dgm:t>
    </dgm:pt>
    <dgm:pt modelId="{8133234D-1975-45CA-BCE3-934FF4FA20E3}" type="sibTrans" cxnId="{978CFA76-9C43-429D-83B7-21114C45D3DB}">
      <dgm:prSet/>
      <dgm:spPr/>
      <dgm:t>
        <a:bodyPr/>
        <a:lstStyle/>
        <a:p>
          <a:endParaRPr lang="en-US"/>
        </a:p>
      </dgm:t>
    </dgm:pt>
    <dgm:pt modelId="{EFF349A1-B596-4487-B968-0835F5533504}" type="pres">
      <dgm:prSet presAssocID="{99F47E39-61AB-4655-8295-3B0E8B79CE7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E0EB91-A39B-468F-8457-F6A9BA824BB3}" type="pres">
      <dgm:prSet presAssocID="{BC28F6D0-0AAA-4117-8A72-5E995D147938}" presName="centerShape" presStyleLbl="node0" presStyleIdx="0" presStyleCnt="1" custScaleY="127101" custLinFactNeighborX="1618"/>
      <dgm:spPr/>
      <dgm:t>
        <a:bodyPr/>
        <a:lstStyle/>
        <a:p>
          <a:endParaRPr lang="en-US"/>
        </a:p>
      </dgm:t>
    </dgm:pt>
    <dgm:pt modelId="{0494E3DE-CFA2-4482-8262-A162592B40F8}" type="pres">
      <dgm:prSet presAssocID="{E6130298-6E1F-425C-8B0B-86318FA45803}" presName="node" presStyleLbl="node1" presStyleIdx="0" presStyleCnt="4" custScaleX="319108" custScaleY="1560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74A0F2-7B36-468A-B085-3AAF06EA64C3}" type="pres">
      <dgm:prSet presAssocID="{E6130298-6E1F-425C-8B0B-86318FA45803}" presName="dummy" presStyleCnt="0"/>
      <dgm:spPr/>
    </dgm:pt>
    <dgm:pt modelId="{06C1ECF4-B951-4E69-A5F5-1D471AFFA31B}" type="pres">
      <dgm:prSet presAssocID="{180879ED-7784-48F6-B74C-B7A1D9B7C535}" presName="sibTrans" presStyleLbl="sibTrans2D1" presStyleIdx="0" presStyleCnt="4"/>
      <dgm:spPr/>
      <dgm:t>
        <a:bodyPr/>
        <a:lstStyle/>
        <a:p>
          <a:endParaRPr lang="en-US"/>
        </a:p>
      </dgm:t>
    </dgm:pt>
    <dgm:pt modelId="{8ADFCECD-AA40-4F8A-A832-630E30DFA1C6}" type="pres">
      <dgm:prSet presAssocID="{3C24AE45-9DA9-415B-92BB-EF7E4FB4AD4B}" presName="node" presStyleLbl="node1" presStyleIdx="1" presStyleCnt="4" custScaleX="264293" custScaleY="177658" custRadScaleRad="1363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E24D9C-6CD7-444C-AC44-B8CADA2BE0AD}" type="pres">
      <dgm:prSet presAssocID="{3C24AE45-9DA9-415B-92BB-EF7E4FB4AD4B}" presName="dummy" presStyleCnt="0"/>
      <dgm:spPr/>
    </dgm:pt>
    <dgm:pt modelId="{34EA35BC-FCFF-42D8-8211-E40752978A62}" type="pres">
      <dgm:prSet presAssocID="{0D18CD61-9A14-4468-9095-887A742C793A}" presName="sibTrans" presStyleLbl="sibTrans2D1" presStyleIdx="1" presStyleCnt="4"/>
      <dgm:spPr/>
      <dgm:t>
        <a:bodyPr/>
        <a:lstStyle/>
        <a:p>
          <a:endParaRPr lang="en-US"/>
        </a:p>
      </dgm:t>
    </dgm:pt>
    <dgm:pt modelId="{1548CF02-154B-44D0-BE79-F7B07E505C7E}" type="pres">
      <dgm:prSet presAssocID="{F41F7618-1DAA-46E2-A1B2-DDBB629B14F7}" presName="node" presStyleLbl="node1" presStyleIdx="2" presStyleCnt="4" custScaleX="281217" custScaleY="146595" custRadScaleRad="1017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06944C-FBCD-4538-88A1-DC536D0D439D}" type="pres">
      <dgm:prSet presAssocID="{F41F7618-1DAA-46E2-A1B2-DDBB629B14F7}" presName="dummy" presStyleCnt="0"/>
      <dgm:spPr/>
    </dgm:pt>
    <dgm:pt modelId="{3C3D8ABE-33B0-4FEB-893B-9943FE9F7114}" type="pres">
      <dgm:prSet presAssocID="{7EB20C54-7F96-4D84-B5C2-DEDCB5BC04C4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411C9D4-D067-4C69-9043-94B2CA716018}" type="pres">
      <dgm:prSet presAssocID="{AECBD283-FF5A-4EC2-B388-53BF3E1F4729}" presName="node" presStyleLbl="node1" presStyleIdx="3" presStyleCnt="4" custScaleX="267637" custScaleY="218042" custRadScaleRad="1303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0D94E9-8208-444B-8A72-93673D06CA8C}" type="pres">
      <dgm:prSet presAssocID="{AECBD283-FF5A-4EC2-B388-53BF3E1F4729}" presName="dummy" presStyleCnt="0"/>
      <dgm:spPr/>
    </dgm:pt>
    <dgm:pt modelId="{1985568F-51E8-42D2-96E9-3D8C5E4BEC2B}" type="pres">
      <dgm:prSet presAssocID="{8133234D-1975-45CA-BCE3-934FF4FA20E3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9974B012-792F-475F-9096-DB411E791933}" type="presOf" srcId="{99F47E39-61AB-4655-8295-3B0E8B79CE79}" destId="{EFF349A1-B596-4487-B968-0835F5533504}" srcOrd="0" destOrd="0" presId="urn:microsoft.com/office/officeart/2005/8/layout/radial6"/>
    <dgm:cxn modelId="{1184E7AF-803F-4D72-90B1-EF29166BD06A}" type="presOf" srcId="{E6130298-6E1F-425C-8B0B-86318FA45803}" destId="{0494E3DE-CFA2-4482-8262-A162592B40F8}" srcOrd="0" destOrd="0" presId="urn:microsoft.com/office/officeart/2005/8/layout/radial6"/>
    <dgm:cxn modelId="{55D0A820-7D4D-4948-99EA-2492A12A9B04}" type="presOf" srcId="{AECBD283-FF5A-4EC2-B388-53BF3E1F4729}" destId="{7411C9D4-D067-4C69-9043-94B2CA716018}" srcOrd="0" destOrd="0" presId="urn:microsoft.com/office/officeart/2005/8/layout/radial6"/>
    <dgm:cxn modelId="{A5846F74-B2DB-46C2-9224-386C105C3D79}" type="presOf" srcId="{BC28F6D0-0AAA-4117-8A72-5E995D147938}" destId="{17E0EB91-A39B-468F-8457-F6A9BA824BB3}" srcOrd="0" destOrd="0" presId="urn:microsoft.com/office/officeart/2005/8/layout/radial6"/>
    <dgm:cxn modelId="{978CFA76-9C43-429D-83B7-21114C45D3DB}" srcId="{BC28F6D0-0AAA-4117-8A72-5E995D147938}" destId="{AECBD283-FF5A-4EC2-B388-53BF3E1F4729}" srcOrd="3" destOrd="0" parTransId="{ED72E9A6-37A1-4F68-8A1E-28792E75B506}" sibTransId="{8133234D-1975-45CA-BCE3-934FF4FA20E3}"/>
    <dgm:cxn modelId="{55BE70B3-987E-4C38-9350-5D8530EAD5C7}" type="presOf" srcId="{8133234D-1975-45CA-BCE3-934FF4FA20E3}" destId="{1985568F-51E8-42D2-96E9-3D8C5E4BEC2B}" srcOrd="0" destOrd="0" presId="urn:microsoft.com/office/officeart/2005/8/layout/radial6"/>
    <dgm:cxn modelId="{18A30EF5-3E38-4B9A-94C8-9F4D14D1AC4F}" type="presOf" srcId="{7EB20C54-7F96-4D84-B5C2-DEDCB5BC04C4}" destId="{3C3D8ABE-33B0-4FEB-893B-9943FE9F7114}" srcOrd="0" destOrd="0" presId="urn:microsoft.com/office/officeart/2005/8/layout/radial6"/>
    <dgm:cxn modelId="{40323B57-51BB-4850-A973-522B904BC408}" type="presOf" srcId="{0D18CD61-9A14-4468-9095-887A742C793A}" destId="{34EA35BC-FCFF-42D8-8211-E40752978A62}" srcOrd="0" destOrd="0" presId="urn:microsoft.com/office/officeart/2005/8/layout/radial6"/>
    <dgm:cxn modelId="{92E4D350-69C0-400D-8591-416374BEA466}" srcId="{99F47E39-61AB-4655-8295-3B0E8B79CE79}" destId="{BC28F6D0-0AAA-4117-8A72-5E995D147938}" srcOrd="0" destOrd="0" parTransId="{49C331A2-6E7A-438A-A4F9-0CE3A999242F}" sibTransId="{31334FE7-4288-43D1-AA2E-65D05B258D3E}"/>
    <dgm:cxn modelId="{9D964382-7CDF-4261-B048-9B3ED8C71ABA}" type="presOf" srcId="{3C24AE45-9DA9-415B-92BB-EF7E4FB4AD4B}" destId="{8ADFCECD-AA40-4F8A-A832-630E30DFA1C6}" srcOrd="0" destOrd="0" presId="urn:microsoft.com/office/officeart/2005/8/layout/radial6"/>
    <dgm:cxn modelId="{BDF564F7-6BF4-4AA6-AD2C-A577666DC894}" srcId="{BC28F6D0-0AAA-4117-8A72-5E995D147938}" destId="{F41F7618-1DAA-46E2-A1B2-DDBB629B14F7}" srcOrd="2" destOrd="0" parTransId="{CA88A872-285D-42EE-8DCF-635EFA21FEC4}" sibTransId="{7EB20C54-7F96-4D84-B5C2-DEDCB5BC04C4}"/>
    <dgm:cxn modelId="{2AD1678F-220A-4666-89E0-DDE2B7E31A0A}" type="presOf" srcId="{180879ED-7784-48F6-B74C-B7A1D9B7C535}" destId="{06C1ECF4-B951-4E69-A5F5-1D471AFFA31B}" srcOrd="0" destOrd="0" presId="urn:microsoft.com/office/officeart/2005/8/layout/radial6"/>
    <dgm:cxn modelId="{57DEF3D3-A3CF-40D8-967F-6BCC51A5FC58}" srcId="{BC28F6D0-0AAA-4117-8A72-5E995D147938}" destId="{3C24AE45-9DA9-415B-92BB-EF7E4FB4AD4B}" srcOrd="1" destOrd="0" parTransId="{C2932209-07AA-4C83-AC9B-0D5979A28F97}" sibTransId="{0D18CD61-9A14-4468-9095-887A742C793A}"/>
    <dgm:cxn modelId="{5B6E2100-0C58-4C9E-9B21-5C7133281AA2}" type="presOf" srcId="{F41F7618-1DAA-46E2-A1B2-DDBB629B14F7}" destId="{1548CF02-154B-44D0-BE79-F7B07E505C7E}" srcOrd="0" destOrd="0" presId="urn:microsoft.com/office/officeart/2005/8/layout/radial6"/>
    <dgm:cxn modelId="{776937F5-8F03-4A58-B83A-08090B79CBBA}" srcId="{BC28F6D0-0AAA-4117-8A72-5E995D147938}" destId="{E6130298-6E1F-425C-8B0B-86318FA45803}" srcOrd="0" destOrd="0" parTransId="{DB4B671B-1392-4E90-BDFA-EB36AB026555}" sibTransId="{180879ED-7784-48F6-B74C-B7A1D9B7C535}"/>
    <dgm:cxn modelId="{9B71D85D-8776-47E2-BA57-0ED41FFD6945}" type="presParOf" srcId="{EFF349A1-B596-4487-B968-0835F5533504}" destId="{17E0EB91-A39B-468F-8457-F6A9BA824BB3}" srcOrd="0" destOrd="0" presId="urn:microsoft.com/office/officeart/2005/8/layout/radial6"/>
    <dgm:cxn modelId="{699798EB-DDEB-4DE8-A235-F1B435B81CED}" type="presParOf" srcId="{EFF349A1-B596-4487-B968-0835F5533504}" destId="{0494E3DE-CFA2-4482-8262-A162592B40F8}" srcOrd="1" destOrd="0" presId="urn:microsoft.com/office/officeart/2005/8/layout/radial6"/>
    <dgm:cxn modelId="{FD80103F-1B01-48B4-8D14-2FD76D22BBB5}" type="presParOf" srcId="{EFF349A1-B596-4487-B968-0835F5533504}" destId="{9A74A0F2-7B36-468A-B085-3AAF06EA64C3}" srcOrd="2" destOrd="0" presId="urn:microsoft.com/office/officeart/2005/8/layout/radial6"/>
    <dgm:cxn modelId="{B87AADE8-19EF-4AE0-8F09-DF2BEDE95DCA}" type="presParOf" srcId="{EFF349A1-B596-4487-B968-0835F5533504}" destId="{06C1ECF4-B951-4E69-A5F5-1D471AFFA31B}" srcOrd="3" destOrd="0" presId="urn:microsoft.com/office/officeart/2005/8/layout/radial6"/>
    <dgm:cxn modelId="{8E0CFC84-35C4-48B1-8A5D-ADEC95201BD8}" type="presParOf" srcId="{EFF349A1-B596-4487-B968-0835F5533504}" destId="{8ADFCECD-AA40-4F8A-A832-630E30DFA1C6}" srcOrd="4" destOrd="0" presId="urn:microsoft.com/office/officeart/2005/8/layout/radial6"/>
    <dgm:cxn modelId="{738825E2-4959-413C-96EC-CD13BBFEC1D1}" type="presParOf" srcId="{EFF349A1-B596-4487-B968-0835F5533504}" destId="{F7E24D9C-6CD7-444C-AC44-B8CADA2BE0AD}" srcOrd="5" destOrd="0" presId="urn:microsoft.com/office/officeart/2005/8/layout/radial6"/>
    <dgm:cxn modelId="{519C00F2-61D0-4A04-A26B-9E8C7222E32A}" type="presParOf" srcId="{EFF349A1-B596-4487-B968-0835F5533504}" destId="{34EA35BC-FCFF-42D8-8211-E40752978A62}" srcOrd="6" destOrd="0" presId="urn:microsoft.com/office/officeart/2005/8/layout/radial6"/>
    <dgm:cxn modelId="{338910CB-F344-4F3F-B586-7ACC5574B26B}" type="presParOf" srcId="{EFF349A1-B596-4487-B968-0835F5533504}" destId="{1548CF02-154B-44D0-BE79-F7B07E505C7E}" srcOrd="7" destOrd="0" presId="urn:microsoft.com/office/officeart/2005/8/layout/radial6"/>
    <dgm:cxn modelId="{9BBE090C-0DF1-4778-8630-132C64B9C707}" type="presParOf" srcId="{EFF349A1-B596-4487-B968-0835F5533504}" destId="{7B06944C-FBCD-4538-88A1-DC536D0D439D}" srcOrd="8" destOrd="0" presId="urn:microsoft.com/office/officeart/2005/8/layout/radial6"/>
    <dgm:cxn modelId="{045FD2CD-B00A-4975-BAA9-281CA47C52C0}" type="presParOf" srcId="{EFF349A1-B596-4487-B968-0835F5533504}" destId="{3C3D8ABE-33B0-4FEB-893B-9943FE9F7114}" srcOrd="9" destOrd="0" presId="urn:microsoft.com/office/officeart/2005/8/layout/radial6"/>
    <dgm:cxn modelId="{C957CC2C-4866-488D-BDBB-A8393E2AD5A0}" type="presParOf" srcId="{EFF349A1-B596-4487-B968-0835F5533504}" destId="{7411C9D4-D067-4C69-9043-94B2CA716018}" srcOrd="10" destOrd="0" presId="urn:microsoft.com/office/officeart/2005/8/layout/radial6"/>
    <dgm:cxn modelId="{941831BB-ADE7-48AC-B750-624C2646158E}" type="presParOf" srcId="{EFF349A1-B596-4487-B968-0835F5533504}" destId="{140D94E9-8208-444B-8A72-93673D06CA8C}" srcOrd="11" destOrd="0" presId="urn:microsoft.com/office/officeart/2005/8/layout/radial6"/>
    <dgm:cxn modelId="{3A0A5617-FDCD-44C1-B6BF-832AAD999051}" type="presParOf" srcId="{EFF349A1-B596-4487-B968-0835F5533504}" destId="{1985568F-51E8-42D2-96E9-3D8C5E4BEC2B}" srcOrd="12" destOrd="0" presId="urn:microsoft.com/office/officeart/2005/8/layout/radial6"/>
  </dgm:cxnLst>
  <dgm:bg/>
  <dgm:whole>
    <a:ln w="28575"/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5568F-51E8-42D2-96E9-3D8C5E4BEC2B}">
      <dsp:nvSpPr>
        <dsp:cNvPr id="0" name=""/>
        <dsp:cNvSpPr/>
      </dsp:nvSpPr>
      <dsp:spPr>
        <a:xfrm>
          <a:off x="1613292" y="495529"/>
          <a:ext cx="3693545" cy="3693545"/>
        </a:xfrm>
        <a:prstGeom prst="blockArc">
          <a:avLst>
            <a:gd name="adj1" fmla="val 10636030"/>
            <a:gd name="adj2" fmla="val 17265841"/>
            <a:gd name="adj3" fmla="val 4638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3D8ABE-33B0-4FEB-893B-9943FE9F7114}">
      <dsp:nvSpPr>
        <dsp:cNvPr id="0" name=""/>
        <dsp:cNvSpPr/>
      </dsp:nvSpPr>
      <dsp:spPr>
        <a:xfrm>
          <a:off x="1613292" y="667549"/>
          <a:ext cx="3693545" cy="3693545"/>
        </a:xfrm>
        <a:prstGeom prst="blockArc">
          <a:avLst>
            <a:gd name="adj1" fmla="val 4334159"/>
            <a:gd name="adj2" fmla="val 10963970"/>
            <a:gd name="adj3" fmla="val 4638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EA35BC-FCFF-42D8-8211-E40752978A62}">
      <dsp:nvSpPr>
        <dsp:cNvPr id="0" name=""/>
        <dsp:cNvSpPr/>
      </dsp:nvSpPr>
      <dsp:spPr>
        <a:xfrm>
          <a:off x="2781565" y="690661"/>
          <a:ext cx="3693545" cy="3693545"/>
        </a:xfrm>
        <a:prstGeom prst="blockArc">
          <a:avLst>
            <a:gd name="adj1" fmla="val 21391921"/>
            <a:gd name="adj2" fmla="val 6601841"/>
            <a:gd name="adj3" fmla="val 4638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C1ECF4-B951-4E69-A5F5-1D471AFFA31B}">
      <dsp:nvSpPr>
        <dsp:cNvPr id="0" name=""/>
        <dsp:cNvSpPr/>
      </dsp:nvSpPr>
      <dsp:spPr>
        <a:xfrm>
          <a:off x="2781565" y="472417"/>
          <a:ext cx="3693545" cy="3693545"/>
        </a:xfrm>
        <a:prstGeom prst="blockArc">
          <a:avLst>
            <a:gd name="adj1" fmla="val 14998159"/>
            <a:gd name="adj2" fmla="val 208079"/>
            <a:gd name="adj3" fmla="val 463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E0EB91-A39B-468F-8457-F6A9BA824BB3}">
      <dsp:nvSpPr>
        <dsp:cNvPr id="0" name=""/>
        <dsp:cNvSpPr/>
      </dsp:nvSpPr>
      <dsp:spPr>
        <a:xfrm>
          <a:off x="3219105" y="1348315"/>
          <a:ext cx="1699431" cy="215999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Arial Black" pitchFamily="34" charset="0"/>
            </a:rPr>
            <a:t>Culture</a:t>
          </a:r>
          <a:endParaRPr lang="en-US" sz="2200" kern="1200" dirty="0">
            <a:latin typeface="Arial Black" pitchFamily="34" charset="0"/>
          </a:endParaRPr>
        </a:p>
      </dsp:txBody>
      <dsp:txXfrm>
        <a:off x="3467981" y="1664639"/>
        <a:ext cx="1201679" cy="1527345"/>
      </dsp:txXfrm>
    </dsp:sp>
    <dsp:sp modelId="{0494E3DE-CFA2-4482-8262-A162592B40F8}">
      <dsp:nvSpPr>
        <dsp:cNvPr id="0" name=""/>
        <dsp:cNvSpPr/>
      </dsp:nvSpPr>
      <dsp:spPr>
        <a:xfrm>
          <a:off x="2112387" y="-303607"/>
          <a:ext cx="3796114" cy="185594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Arial Black" pitchFamily="34" charset="0"/>
            </a:rPr>
            <a:t>Group Of People Must Exist</a:t>
          </a:r>
          <a:endParaRPr lang="en-US" sz="2800" b="1" kern="1200" dirty="0">
            <a:latin typeface="Arial Black" pitchFamily="34" charset="0"/>
          </a:endParaRPr>
        </a:p>
      </dsp:txBody>
      <dsp:txXfrm>
        <a:off x="2668315" y="-31810"/>
        <a:ext cx="2684258" cy="1312351"/>
      </dsp:txXfrm>
    </dsp:sp>
    <dsp:sp modelId="{8ADFCECD-AA40-4F8A-A832-630E30DFA1C6}">
      <dsp:nvSpPr>
        <dsp:cNvPr id="0" name=""/>
        <dsp:cNvSpPr/>
      </dsp:nvSpPr>
      <dsp:spPr>
        <a:xfrm>
          <a:off x="4856965" y="1371600"/>
          <a:ext cx="3144034" cy="2113422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Arial Black" pitchFamily="34" charset="0"/>
            </a:rPr>
            <a:t>They Must Live Together</a:t>
          </a:r>
          <a:endParaRPr lang="en-US" sz="2800" b="1" kern="1200" dirty="0">
            <a:latin typeface="Arial Black" pitchFamily="34" charset="0"/>
          </a:endParaRPr>
        </a:p>
      </dsp:txBody>
      <dsp:txXfrm>
        <a:off x="5317398" y="1681103"/>
        <a:ext cx="2223168" cy="1494416"/>
      </dsp:txXfrm>
    </dsp:sp>
    <dsp:sp modelId="{1548CF02-154B-44D0-BE79-F7B07E505C7E}">
      <dsp:nvSpPr>
        <dsp:cNvPr id="0" name=""/>
        <dsp:cNvSpPr/>
      </dsp:nvSpPr>
      <dsp:spPr>
        <a:xfrm>
          <a:off x="2337763" y="3360311"/>
          <a:ext cx="3345362" cy="1743896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Arial Black" pitchFamily="34" charset="0"/>
            </a:rPr>
            <a:t>Live for long Period</a:t>
          </a:r>
          <a:endParaRPr lang="en-US" sz="2800" b="1" kern="1200" dirty="0">
            <a:latin typeface="Arial Black" pitchFamily="34" charset="0"/>
          </a:endParaRPr>
        </a:p>
      </dsp:txBody>
      <dsp:txXfrm>
        <a:off x="2827680" y="3615699"/>
        <a:ext cx="2365528" cy="1233120"/>
      </dsp:txXfrm>
    </dsp:sp>
    <dsp:sp modelId="{7411C9D4-D067-4C69-9043-94B2CA716018}">
      <dsp:nvSpPr>
        <dsp:cNvPr id="0" name=""/>
        <dsp:cNvSpPr/>
      </dsp:nvSpPr>
      <dsp:spPr>
        <a:xfrm>
          <a:off x="66262" y="1131396"/>
          <a:ext cx="3183814" cy="2593831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Arial Black" pitchFamily="34" charset="0"/>
            </a:rPr>
            <a:t>They Respect Certain Value Of Life</a:t>
          </a:r>
          <a:endParaRPr lang="en-US" sz="2800" b="1" kern="1200" dirty="0">
            <a:latin typeface="Arial Black" pitchFamily="34" charset="0"/>
          </a:endParaRPr>
        </a:p>
      </dsp:txBody>
      <dsp:txXfrm>
        <a:off x="532521" y="1511254"/>
        <a:ext cx="2251296" cy="1834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5EC4646-C400-4843-8212-99F418CD7A6F}" type="datetimeFigureOut">
              <a:rPr lang="en-US" smtClean="0"/>
              <a:pPr/>
              <a:t>21/05/2014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B919479-65F3-4D2C-976E-B365D1D443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3531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8C1F6-F441-4BE6-8931-A23490E15112}" type="datetime1">
              <a:rPr lang="en-US" smtClean="0"/>
              <a:pPr/>
              <a:t>21/05/2014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DR.VASUDHA DEO ASSOCIATE PROFESSOR WWW.CHINMAYASANSKAR.COM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BD60-886F-4942-B20C-271FF3C06979}" type="datetime1">
              <a:rPr lang="en-US" smtClean="0"/>
              <a:pPr/>
              <a:t>21/05/2014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DR.VASUDHA DEO ASSOCIATE PROFESSOR WWW.CHINMAYASANSKAR.COM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65B7-6F89-476C-B875-CC31483526DA}" type="datetime1">
              <a:rPr lang="en-US" smtClean="0"/>
              <a:pPr/>
              <a:t>21/05/2014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DR.VASUDHA DEO ASSOCIATE PROFESSOR WWW.CHINMAYASANSKAR.COM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77A7-59BB-453A-8FE1-38F9CE711E4D}" type="datetime1">
              <a:rPr lang="en-US" smtClean="0"/>
              <a:pPr/>
              <a:t>21/05/2014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DR.VASUDHA DEO ASSOCIATE PROFESSOR WWW.CHINMAYASANSKAR.COM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2C78-0D29-4A98-9D7B-EADE8486952F}" type="datetime1">
              <a:rPr lang="en-US" smtClean="0"/>
              <a:pPr/>
              <a:t>21/05/2014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DR.VASUDHA DEO ASSOCIATE PROFESSOR WWW.CHINMAYASANSKAR.COM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7280-7376-40D4-BE71-A234A2346FA7}" type="datetime1">
              <a:rPr lang="en-US" smtClean="0"/>
              <a:pPr/>
              <a:t>21/05/2014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DR.VASUDHA DEO ASSOCIATE PROFESSOR WWW.CHINMAYASANSKAR.COM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26B4D-3AD5-4654-A314-7C46B27CD269}" type="datetime1">
              <a:rPr lang="en-US" smtClean="0"/>
              <a:pPr/>
              <a:t>21/05/2014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DR.VASUDHA DEO ASSOCIATE PROFESSOR WWW.CHINMAYASANSKAR.COM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12AB4-9388-497A-8251-CA61EA204572}" type="datetime1">
              <a:rPr lang="en-US" smtClean="0"/>
              <a:pPr/>
              <a:t>21/05/2014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DR.VASUDHA DEO ASSOCIATE PROFESSOR WWW.CHINMAYASANSKAR.COM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6109-8AE6-47B1-966B-EDFEC108C92B}" type="datetime1">
              <a:rPr lang="en-US" smtClean="0"/>
              <a:pPr/>
              <a:t>21/05/2014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DR.VASUDHA DEO ASSOCIATE PROFESSOR WWW.CHINMAYASANSKAR.COM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2034-5576-450C-8F76-FD7B76E073E4}" type="datetime1">
              <a:rPr lang="en-US" smtClean="0"/>
              <a:pPr/>
              <a:t>21/05/2014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DR.VASUDHA DEO ASSOCIATE PROFESSOR WWW.CHINMAYASANSKAR.COM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D89B-3E96-468E-9EEC-3D53CF4B99AE}" type="datetime1">
              <a:rPr lang="en-US" smtClean="0"/>
              <a:pPr/>
              <a:t>21/05/2014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DR.VASUDHA DEO ASSOCIATE PROFESSOR WWW.CHINMAYASANSKAR.COM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E4708-61EC-4F2B-A7F6-8B2B0449459F}" type="datetime1">
              <a:rPr lang="en-US" smtClean="0"/>
              <a:pPr/>
              <a:t>21/05/2014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DR.VASUDHA DEO ASSOCIATE PROFESSOR WWW.CHINMAYASANSKAR.COM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atiner.gr/philosophy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SWAMI CHINMAYANANDA AND RELIGION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3600" b="1" dirty="0" smtClean="0"/>
              <a:t>PHI 2014/0472008b</a:t>
            </a:r>
            <a:endParaRPr lang="en-US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77A7-59BB-453A-8FE1-38F9CE711E4D}" type="datetime1">
              <a:rPr lang="en-US" smtClean="0"/>
              <a:pPr/>
              <a:t>21/05/2014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DR.VASUDHA DEO ASSOCIATE PROFESSOR WWW.CHINMAYASANSKAR.COM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6109-8AE6-47B1-966B-EDFEC108C92B}" type="datetime1">
              <a:rPr lang="en-US" smtClean="0"/>
              <a:pPr/>
              <a:t>21/05/2014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DR.VASUDHA DEO ASSOCIATE PROFESSOR WWW.CHINMAYASANSKAR.COM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4800" y="76200"/>
            <a:ext cx="8610600" cy="6309420"/>
          </a:xfrm>
          <a:prstGeom prst="rect">
            <a:avLst/>
          </a:prstGeom>
          <a:ln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What is religion</a:t>
            </a:r>
            <a:endParaRPr lang="en-US" sz="28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Two important limbs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Philosophy 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       R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itualistic </a:t>
            </a:r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njunction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dirty="0" smtClean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dirty="0" smtClean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dirty="0" smtClean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atin typeface="Arial Black" pitchFamily="34" charset="0"/>
              </a:rPr>
              <a:t> A philosophy reinforces   the external practice of rituals and give them the purpose and goal for realization.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Down Arrow 6"/>
          <p:cNvSpPr/>
          <p:nvPr/>
        </p:nvSpPr>
        <p:spPr>
          <a:xfrm>
            <a:off x="4191000" y="1191491"/>
            <a:ext cx="152400" cy="3048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dell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819400"/>
            <a:ext cx="1981200" cy="1447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cxnSp>
        <p:nvCxnSpPr>
          <p:cNvPr id="10" name="Straight Connector 9"/>
          <p:cNvCxnSpPr/>
          <p:nvPr/>
        </p:nvCxnSpPr>
        <p:spPr>
          <a:xfrm>
            <a:off x="1219200" y="1524000"/>
            <a:ext cx="6096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219200" y="15240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315200" y="15240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6109-8AE6-47B1-966B-EDFEC108C92B}" type="datetime1">
              <a:rPr lang="en-US" smtClean="0"/>
              <a:pPr/>
              <a:t>21/05/2014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DR.VASUDHA DEO ASSOCIATE PROFESSOR WWW.CHINMAYASANSKAR.COM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14600" y="152400"/>
            <a:ext cx="4126514" cy="52322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Religion and culture</a:t>
            </a:r>
            <a:endParaRPr 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859326"/>
            <a:ext cx="6248400" cy="60016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What is Culture?</a:t>
            </a:r>
          </a:p>
          <a:p>
            <a:endParaRPr lang="en-US" sz="3200" dirty="0" smtClean="0">
              <a:latin typeface="Arial Black" pitchFamily="34" charset="0"/>
            </a:endParaRP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Arial Black" pitchFamily="34" charset="0"/>
              </a:rPr>
              <a:t>When  a set of people live for a long period of time in a particular geographical area, respecting certain philosophical values and virtues of life, there emanates a fragrance which is called their </a:t>
            </a:r>
            <a:r>
              <a:rPr lang="en-US" sz="3200" dirty="0" err="1" smtClean="0">
                <a:latin typeface="Arial Black" pitchFamily="34" charset="0"/>
              </a:rPr>
              <a:t>cultureS</a:t>
            </a:r>
            <a:endParaRPr lang="en-US" sz="3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6109-8AE6-47B1-966B-EDFEC108C92B}" type="datetime1">
              <a:rPr lang="en-US" smtClean="0"/>
              <a:pPr/>
              <a:t>21/05/2014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DR.VASUDHA DEO ASSOCIATE PROFESSOR WWW.CHINMAYASANSKAR.COM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10" name="Diagram 9"/>
          <p:cNvGraphicFramePr/>
          <p:nvPr/>
        </p:nvGraphicFramePr>
        <p:xfrm>
          <a:off x="838200" y="1066800"/>
          <a:ext cx="8001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C:\Users\dell\Desktop\images (3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00850" y="76200"/>
            <a:ext cx="2114550" cy="21621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101" name="Picture 5" descr="C:\Users\dell\Desktop\images (5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152400"/>
            <a:ext cx="1800225" cy="1866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102" name="Picture 6" descr="C:\Users\dell\Desktop\download (2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91325" y="4629150"/>
            <a:ext cx="2124075" cy="21526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103" name="Picture 7" descr="C:\Users\dell\Desktop\images (8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9075" y="4638675"/>
            <a:ext cx="2143125" cy="21431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7" name="Rectangle 16"/>
          <p:cNvSpPr/>
          <p:nvPr/>
        </p:nvSpPr>
        <p:spPr>
          <a:xfrm>
            <a:off x="2514600" y="152400"/>
            <a:ext cx="4126514" cy="52322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Religion and culture</a:t>
            </a:r>
            <a:endParaRPr 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7E0EB91-A39B-468F-8457-F6A9BA824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graphicEl>
                                              <a:dgm id="{17E0EB91-A39B-468F-8457-F6A9BA824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graphicEl>
                                              <a:dgm id="{17E0EB91-A39B-468F-8457-F6A9BA824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494E3DE-CFA2-4482-8262-A162592B4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graphicEl>
                                              <a:dgm id="{0494E3DE-CFA2-4482-8262-A162592B4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graphicEl>
                                              <a:dgm id="{0494E3DE-CFA2-4482-8262-A162592B4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6C1ECF4-B951-4E69-A5F5-1D471AFFA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graphicEl>
                                              <a:dgm id="{06C1ECF4-B951-4E69-A5F5-1D471AFFA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graphicEl>
                                              <a:dgm id="{06C1ECF4-B951-4E69-A5F5-1D471AFFA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ADFCECD-AA40-4F8A-A832-630E30DFA1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graphicEl>
                                              <a:dgm id="{8ADFCECD-AA40-4F8A-A832-630E30DFA1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graphicEl>
                                              <a:dgm id="{8ADFCECD-AA40-4F8A-A832-630E30DFA1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4EA35BC-FCFF-42D8-8211-E40752978A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graphicEl>
                                              <a:dgm id="{34EA35BC-FCFF-42D8-8211-E40752978A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graphicEl>
                                              <a:dgm id="{34EA35BC-FCFF-42D8-8211-E40752978A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548CF02-154B-44D0-BE79-F7B07E505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>
                                            <p:graphicEl>
                                              <a:dgm id="{1548CF02-154B-44D0-BE79-F7B07E505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>
                                            <p:graphicEl>
                                              <a:dgm id="{1548CF02-154B-44D0-BE79-F7B07E505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C3D8ABE-33B0-4FEB-893B-9943FE9F7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>
                                            <p:graphicEl>
                                              <a:dgm id="{3C3D8ABE-33B0-4FEB-893B-9943FE9F7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graphicEl>
                                              <a:dgm id="{3C3D8ABE-33B0-4FEB-893B-9943FE9F7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411C9D4-D067-4C69-9043-94B2CA716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graphicEl>
                                              <a:dgm id="{7411C9D4-D067-4C69-9043-94B2CA716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graphicEl>
                                              <a:dgm id="{7411C9D4-D067-4C69-9043-94B2CA716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985568F-51E8-42D2-96E9-3D8C5E4BEC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>
                                            <p:graphicEl>
                                              <a:dgm id="{1985568F-51E8-42D2-96E9-3D8C5E4BEC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>
                                            <p:graphicEl>
                                              <a:dgm id="{1985568F-51E8-42D2-96E9-3D8C5E4BEC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one"/>
        </p:bldSub>
      </p:bldGraphic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6109-8AE6-47B1-966B-EDFEC108C92B}" type="datetime1">
              <a:rPr lang="en-US" smtClean="0"/>
              <a:pPr/>
              <a:t>21/05/2014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DR.VASUDHA DEO ASSOCIATE PROFESSOR WWW.CHINMAYASANSKAR.COM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90800" y="1284744"/>
            <a:ext cx="6172200" cy="353943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620838" algn="l"/>
                <a:tab pos="2160588" algn="l"/>
              </a:tabLst>
            </a:pPr>
            <a:r>
              <a:rPr lang="en-US" dirty="0" smtClean="0"/>
              <a:t>“</a:t>
            </a:r>
            <a:r>
              <a:rPr lang="en-US" sz="3200" b="1" dirty="0" smtClean="0">
                <a:latin typeface="Arial Black" pitchFamily="34" charset="0"/>
              </a:rPr>
              <a:t>Cultural ideas in circulation are a religion and from time a religion needs change. They must put on fresh robes and re-appear on the stage of life to serve mankind</a:t>
            </a:r>
            <a:r>
              <a:rPr lang="en-US" sz="3200" dirty="0" smtClean="0">
                <a:latin typeface="Arial Black" pitchFamily="34" charset="0"/>
              </a:rPr>
              <a:t>. </a:t>
            </a:r>
          </a:p>
        </p:txBody>
      </p:sp>
      <p:pic>
        <p:nvPicPr>
          <p:cNvPr id="5122" name="Picture 2" descr="C:\Users\dell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352675"/>
            <a:ext cx="2143125" cy="26003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3" name="Picture 3" descr="C:\Users\dell\Desktop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933950"/>
            <a:ext cx="2971800" cy="15430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Rectangle 8"/>
          <p:cNvSpPr/>
          <p:nvPr/>
        </p:nvSpPr>
        <p:spPr>
          <a:xfrm>
            <a:off x="2894460" y="304800"/>
            <a:ext cx="5258940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600" b="1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Religion and culture</a:t>
            </a:r>
            <a:endParaRPr lang="en-US" sz="36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6109-8AE6-47B1-966B-EDFEC108C92B}" type="datetime1">
              <a:rPr lang="en-US" smtClean="0"/>
              <a:pPr/>
              <a:t>21/05/2014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DR.VASUDHA DEO ASSOCIATE PROFESSOR WWW.CHINMAYASANSKAR.COM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76200"/>
            <a:ext cx="8458200" cy="304698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620838" algn="l"/>
                <a:tab pos="2160588" algn="l"/>
              </a:tabLst>
            </a:pPr>
            <a:r>
              <a:rPr lang="en-US" sz="3200" b="1" dirty="0" smtClean="0">
                <a:latin typeface="Arial Black" pitchFamily="34" charset="0"/>
              </a:rPr>
              <a:t>“We need a fundamental change of attitude. We need to understand that an old vision may not  suit for modern time. We must adapt the vision to the new requirements of modern life.</a:t>
            </a:r>
          </a:p>
        </p:txBody>
      </p:sp>
      <p:pic>
        <p:nvPicPr>
          <p:cNvPr id="6146" name="Picture 2" descr="C:\Users\dell\Desktop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590800"/>
            <a:ext cx="3886200" cy="174307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81000" y="4343400"/>
            <a:ext cx="8305800" cy="206210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620838" algn="l"/>
                <a:tab pos="2160588" algn="l"/>
              </a:tabLst>
            </a:pPr>
            <a:r>
              <a:rPr lang="en-US" sz="3200" b="1" dirty="0" smtClean="0">
                <a:latin typeface="Arial Black" pitchFamily="34" charset="0"/>
              </a:rPr>
              <a:t>Religion has continually changed. It should always embrace the new dimensions   and   demands of society.</a:t>
            </a:r>
            <a:endParaRPr lang="en-US" sz="3200" b="1" dirty="0" smtClean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6109-8AE6-47B1-966B-EDFEC108C92B}" type="datetime1">
              <a:rPr lang="en-US" smtClean="0"/>
              <a:pPr/>
              <a:t>21/05/2014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DR.VASUDHA DEO ASSOCIATE PROFESSOR WWW.CHINMAYASANSKAR.COM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6858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8382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" y="2514600"/>
            <a:ext cx="2590800" cy="10668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Religion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228600"/>
            <a:ext cx="4191000" cy="1066800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chemeClr val="tx1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Science of life and way of life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24400" y="152400"/>
            <a:ext cx="4191000" cy="1524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Arial Black" pitchFamily="34" charset="0"/>
              </a:rPr>
              <a:t>To live life by all means, with all confidence is real religion.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48200" y="2514600"/>
            <a:ext cx="4191000" cy="1295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Arial Black" pitchFamily="34" charset="0"/>
                <a:cs typeface="Times New Roman" panose="02020603050405020304" pitchFamily="18" charset="0"/>
              </a:rPr>
              <a:t>Science of re-evaluation of life is religion	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00600" y="4724400"/>
            <a:ext cx="4191000" cy="13716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Arial Black" pitchFamily="34" charset="0"/>
                <a:cs typeface="Times New Roman" panose="02020603050405020304" pitchFamily="18" charset="0"/>
              </a:rPr>
              <a:t>A treatment for lack of peace in life is religion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2400" y="4724400"/>
            <a:ext cx="4191000" cy="14478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Arial Black" pitchFamily="34" charset="0"/>
                <a:cs typeface="Times New Roman" panose="02020603050405020304" pitchFamily="18" charset="0"/>
              </a:rPr>
              <a:t>Religion is the able science for self-perfection.</a:t>
            </a:r>
            <a:endParaRPr lang="en-US" sz="2800" b="1" dirty="0" smtClean="0">
              <a:solidFill>
                <a:schemeClr val="tx1"/>
              </a:solidFill>
              <a:latin typeface="Arial Black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ight Arrow 14"/>
          <p:cNvSpPr/>
          <p:nvPr/>
        </p:nvSpPr>
        <p:spPr>
          <a:xfrm flipV="1">
            <a:off x="2895600" y="2971800"/>
            <a:ext cx="1524000" cy="457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1866900" y="1333500"/>
            <a:ext cx="121920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1752600" y="3810000"/>
            <a:ext cx="11430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895600" y="1447800"/>
            <a:ext cx="1676400" cy="1257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819400" y="3200400"/>
            <a:ext cx="1828800" cy="1752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6109-8AE6-47B1-966B-EDFEC108C92B}" type="datetime1">
              <a:rPr lang="en-US" smtClean="0"/>
              <a:pPr/>
              <a:t>21/05/2014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DR.VASUDHA DEO ASSOCIATE PROFESSOR WWW.CHINMAYASANSKAR.COM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6858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8382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9600" y="2819400"/>
            <a:ext cx="2590800" cy="1066800"/>
          </a:xfrm>
          <a:prstGeom prst="rect">
            <a:avLst/>
          </a:prstGeom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Religion</a:t>
            </a:r>
            <a:endParaRPr lang="en-US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8200" y="76200"/>
            <a:ext cx="4267200" cy="1295400"/>
          </a:xfrm>
          <a:prstGeom prst="rect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Arial Black" pitchFamily="34" charset="0"/>
              </a:rPr>
              <a:t>Perfect technique for perfect living</a:t>
            </a:r>
            <a:endParaRPr lang="en-US" sz="3200" b="1" dirty="0" smtClean="0">
              <a:solidFill>
                <a:schemeClr val="bg1"/>
              </a:solidFill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8200" y="1524000"/>
            <a:ext cx="4267200" cy="1447800"/>
          </a:xfrm>
          <a:prstGeom prst="rect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</a:rPr>
              <a:t>Gaining better mastery over oneself</a:t>
            </a:r>
            <a:r>
              <a:rPr lang="en-US" sz="3200" dirty="0" smtClean="0">
                <a:latin typeface="Arial Black" pitchFamily="34" charset="0"/>
              </a:rPr>
              <a:t>.</a:t>
            </a:r>
            <a:endParaRPr lang="en-US" sz="3200" b="1" dirty="0" smtClean="0">
              <a:latin typeface="Arial Black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8200" y="3352800"/>
            <a:ext cx="4267200" cy="1524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atin typeface="Arial Black" pitchFamily="34" charset="0"/>
              </a:rPr>
              <a:t>Religion is connected to man’s breathing.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48200" y="5105400"/>
            <a:ext cx="4191000" cy="1066800"/>
          </a:xfrm>
          <a:prstGeom prst="rect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 </a:t>
            </a:r>
            <a:r>
              <a:rPr lang="en-US" sz="3200" b="1" dirty="0" smtClean="0">
                <a:latin typeface="Arial Black" pitchFamily="34" charset="0"/>
              </a:rPr>
              <a:t>Special right of man</a:t>
            </a:r>
            <a:r>
              <a:rPr lang="en-US" sz="2000" b="1" dirty="0" smtClean="0"/>
              <a:t> 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rot="5400000" flipH="1" flipV="1">
            <a:off x="2686050" y="1314450"/>
            <a:ext cx="2324100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3" idx="1"/>
          </p:cNvCxnSpPr>
          <p:nvPr/>
        </p:nvCxnSpPr>
        <p:spPr>
          <a:xfrm>
            <a:off x="3200400" y="3429000"/>
            <a:ext cx="1447800" cy="2209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200400" y="2133600"/>
            <a:ext cx="1524000" cy="1104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3"/>
          </p:cNvCxnSpPr>
          <p:nvPr/>
        </p:nvCxnSpPr>
        <p:spPr>
          <a:xfrm>
            <a:off x="3200400" y="3352800"/>
            <a:ext cx="14478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6109-8AE6-47B1-966B-EDFEC108C92B}" type="datetime1">
              <a:rPr lang="en-US" smtClean="0"/>
              <a:pPr/>
              <a:t>21/05/2014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DR.VASUDHA DEO ASSOCIATE PROFESSOR WWW.CHINMAYASANSKAR.COM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6858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8382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1000" y="2590800"/>
            <a:ext cx="2590800" cy="1066800"/>
          </a:xfrm>
          <a:prstGeom prst="rect">
            <a:avLst/>
          </a:prstGeom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Religion</a:t>
            </a:r>
            <a:endParaRPr lang="en-US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400" y="152400"/>
            <a:ext cx="4191000" cy="1828800"/>
          </a:xfrm>
          <a:prstGeom prst="rect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atin typeface="Arial Black" pitchFamily="34" charset="0"/>
              </a:rPr>
              <a:t> Objective of life and its nature is the foundation of religion</a:t>
            </a:r>
            <a:endParaRPr lang="en-US" sz="3200" b="1" dirty="0" smtClean="0">
              <a:solidFill>
                <a:schemeClr val="bg1"/>
              </a:solidFill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4400" y="2209800"/>
            <a:ext cx="4191000" cy="2057400"/>
          </a:xfrm>
          <a:prstGeom prst="rect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atin typeface="Arial Black" pitchFamily="34" charset="0"/>
              </a:rPr>
              <a:t> Gives strength to face life with vigor, to one who has faith in it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48200" y="4419600"/>
            <a:ext cx="4191000" cy="19812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/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atin typeface="Arial Black" pitchFamily="34" charset="0"/>
              </a:rPr>
              <a:t>Our true nature is that of pure knowledge and ultimate joy.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/>
          </a:p>
        </p:txBody>
      </p:sp>
      <p:cxnSp>
        <p:nvCxnSpPr>
          <p:cNvPr id="25" name="Straight Arrow Connector 24"/>
          <p:cNvCxnSpPr>
            <a:endCxn id="10" idx="1"/>
          </p:cNvCxnSpPr>
          <p:nvPr/>
        </p:nvCxnSpPr>
        <p:spPr>
          <a:xfrm rot="5400000" flipH="1" flipV="1">
            <a:off x="2895600" y="1143000"/>
            <a:ext cx="1905000" cy="1752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2" idx="1"/>
          </p:cNvCxnSpPr>
          <p:nvPr/>
        </p:nvCxnSpPr>
        <p:spPr>
          <a:xfrm rot="16200000" flipH="1">
            <a:off x="2667000" y="3429000"/>
            <a:ext cx="2286000" cy="1676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971800" y="2971800"/>
            <a:ext cx="17526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6109-8AE6-47B1-966B-EDFEC108C92B}" type="datetime1">
              <a:rPr lang="en-US" smtClean="0"/>
              <a:pPr/>
              <a:t>21/05/2014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DR.VASUDHA DEO ASSOCIATE PROFESSOR WWW.CHINMAYASANSKAR.COM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6858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8382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" y="2286000"/>
            <a:ext cx="2590800" cy="1524000"/>
          </a:xfrm>
          <a:prstGeom prst="rect">
            <a:avLst/>
          </a:prstGeom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Social Meaning of Religion</a:t>
            </a:r>
            <a:endParaRPr 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62400" y="76200"/>
            <a:ext cx="4888523" cy="1066800"/>
          </a:xfrm>
          <a:prstGeom prst="rect">
            <a:avLst/>
          </a:prstGeom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Rights and duties is religion</a:t>
            </a:r>
            <a:endParaRPr lang="en-US" sz="2800" b="1" dirty="0" smtClean="0">
              <a:solidFill>
                <a:schemeClr val="bg1"/>
              </a:solidFill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62400" y="1371600"/>
            <a:ext cx="4888523" cy="1676400"/>
          </a:xfrm>
          <a:prstGeom prst="rect">
            <a:avLst/>
          </a:prstGeom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Arial Black" pitchFamily="34" charset="0"/>
              </a:rPr>
              <a:t>Religion should be built on duty on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Arial Black" pitchFamily="34" charset="0"/>
              </a:rPr>
              <a:t>responsibility, not on the   right</a:t>
            </a:r>
            <a:r>
              <a:rPr lang="en-US" sz="2800" dirty="0" smtClean="0">
                <a:latin typeface="Arial Black" pitchFamily="34" charset="0"/>
              </a:rPr>
              <a:t>.</a:t>
            </a:r>
            <a:endParaRPr lang="en-US" sz="2800" b="1" dirty="0" smtClean="0">
              <a:latin typeface="Arial Black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62400" y="3200400"/>
            <a:ext cx="4876800" cy="1676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Arial Black" pitchFamily="34" charset="0"/>
              </a:rPr>
              <a:t>Religion should consider self-duty and self-responsibility.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819400" y="533400"/>
            <a:ext cx="914400" cy="2438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819400" y="2971800"/>
            <a:ext cx="11430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962400" y="5257800"/>
            <a:ext cx="4876800" cy="12192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/>
              <a:t> </a:t>
            </a:r>
            <a:r>
              <a:rPr lang="en-US" sz="2800" b="1" dirty="0" smtClean="0">
                <a:latin typeface="Arial Black" pitchFamily="34" charset="0"/>
              </a:rPr>
              <a:t>Duty encourages the attitude of giving.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6590903" y="5066903"/>
            <a:ext cx="228600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819400" y="2133600"/>
            <a:ext cx="9144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819399" y="2971800"/>
            <a:ext cx="914401" cy="2590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6109-8AE6-47B1-966B-EDFEC108C92B}" type="datetime1">
              <a:rPr lang="en-US" smtClean="0"/>
              <a:pPr/>
              <a:t>21/05/2014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DR.VASUDHA DEO ASSOCIATE PROFESSOR WWW.CHINMAYASANSKAR.COM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6858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8382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9600" y="2209800"/>
            <a:ext cx="2590800" cy="1676400"/>
          </a:xfrm>
          <a:prstGeom prst="rect">
            <a:avLst/>
          </a:prstGeom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 Black" pitchFamily="34" charset="0"/>
              </a:rPr>
              <a:t>True meaning of Religion</a:t>
            </a:r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8200" y="152400"/>
            <a:ext cx="4191000" cy="1219200"/>
          </a:xfrm>
          <a:prstGeom prst="rect">
            <a:avLst/>
          </a:prstGeom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Arial Black" pitchFamily="34" charset="0"/>
              </a:rPr>
              <a:t>Religion is </a:t>
            </a:r>
            <a:r>
              <a:rPr lang="en-US" sz="2800" b="1" dirty="0">
                <a:latin typeface="Arial Black" pitchFamily="34" charset="0"/>
              </a:rPr>
              <a:t>E</a:t>
            </a:r>
            <a:r>
              <a:rPr lang="en-US" sz="2800" b="1" dirty="0" smtClean="0">
                <a:latin typeface="Arial Black" pitchFamily="34" charset="0"/>
              </a:rPr>
              <a:t>nglish translation of word “Dharma”.</a:t>
            </a:r>
            <a:endParaRPr lang="en-US" sz="2800" b="1" dirty="0" smtClean="0">
              <a:solidFill>
                <a:schemeClr val="bg1"/>
              </a:solidFill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8200" y="2362200"/>
            <a:ext cx="4191000" cy="1066800"/>
          </a:xfrm>
          <a:prstGeom prst="rect">
            <a:avLst/>
          </a:prstGeom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b="1" dirty="0" smtClean="0">
                <a:latin typeface="Arial Black" pitchFamily="34" charset="0"/>
              </a:rPr>
              <a:t>“Dharma” is a</a:t>
            </a:r>
            <a:endParaRPr lang="en-US" sz="2800" b="1" dirty="0">
              <a:latin typeface="Arial Black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Arial Black" pitchFamily="34" charset="0"/>
              </a:rPr>
              <a:t>Sanskrit word</a:t>
            </a:r>
            <a:r>
              <a:rPr lang="en-US" dirty="0" smtClean="0"/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4648200" y="4114800"/>
            <a:ext cx="4191000" cy="17526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/>
              <a:t> </a:t>
            </a:r>
            <a:r>
              <a:rPr lang="en-US" sz="2800" b="1" dirty="0" smtClean="0">
                <a:latin typeface="Arial Black" pitchFamily="34" charset="0"/>
              </a:rPr>
              <a:t>The closest expression for word Dharma  is </a:t>
            </a:r>
            <a:r>
              <a:rPr lang="en-US" sz="2800" b="1" u="sng" dirty="0" smtClean="0">
                <a:latin typeface="Arial Black" pitchFamily="34" charset="0"/>
              </a:rPr>
              <a:t>Law of Being.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3200400" y="870466"/>
            <a:ext cx="1371600" cy="20251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200400" y="2895600"/>
            <a:ext cx="1371600" cy="2362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200400" y="2895600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77A7-59BB-453A-8FE1-38F9CE711E4D}" type="datetime1">
              <a:rPr lang="en-US" smtClean="0"/>
              <a:pPr/>
              <a:t>21/05/2014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DR.VASUDHA DEO ASSOCIATE PROFESSOR WWW.CHINMAYASANSKAR.COM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438400" y="228600"/>
            <a:ext cx="6553200" cy="62478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ATHENS INSTITUTE OF RESEARCH AND EDUCATION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  <a:hlinkClick r:id="rId2"/>
              </a:rPr>
              <a:t>9</a:t>
            </a:r>
            <a:r>
              <a:rPr kumimoji="0" lang="en-GB" b="1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  <a:hlinkClick r:id="rId2"/>
              </a:rPr>
              <a:t>TH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  <a:hlinkClick r:id="rId2"/>
              </a:rPr>
              <a:t> ANNUAL INTERNATIONAL CONFERENCE ON PHILOSOPHY, 26-29 MAY 2014, ATHENS, GREECE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RESEARCH PAPER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THEME :- PHILOSOPHY OF RELIGION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SUB-THEME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H.H.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 Black" pitchFamily="34" charset="0"/>
                <a:ea typeface="Times New Roman" pitchFamily="18" charset="0"/>
                <a:cs typeface="Mangal" pitchFamily="18" charset="0"/>
              </a:rPr>
              <a:t>SWAMI CHINMAYANANDA AND RELIGION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 Black" pitchFamily="34" charset="0"/>
                <a:ea typeface="Times New Roman" pitchFamily="18" charset="0"/>
                <a:cs typeface="Mangal" pitchFamily="18" charset="0"/>
              </a:rPr>
              <a:t>BY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 Black" pitchFamily="34" charset="0"/>
                <a:ea typeface="Times New Roman" pitchFamily="18" charset="0"/>
                <a:cs typeface="Mangal" pitchFamily="18" charset="0"/>
              </a:rPr>
              <a:t>DR. VASUDHA VINOD DEO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 Black" pitchFamily="34" charset="0"/>
                <a:ea typeface="Times New Roman" pitchFamily="18" charset="0"/>
                <a:cs typeface="Mangal" pitchFamily="18" charset="0"/>
              </a:rPr>
              <a:t>ASSOCIATE PROFESSOR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 Black" pitchFamily="34" charset="0"/>
                <a:ea typeface="Times New Roman" pitchFamily="18" charset="0"/>
                <a:cs typeface="Mangal" pitchFamily="18" charset="0"/>
              </a:rPr>
              <a:t>GOVT. COLLEGE OF EDUCATION AKOLA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 Black" pitchFamily="34" charset="0"/>
                <a:ea typeface="Times New Roman" pitchFamily="18" charset="0"/>
                <a:cs typeface="Mangal" pitchFamily="18" charset="0"/>
              </a:rPr>
              <a:t>AFFILIATED TO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 Black" pitchFamily="34" charset="0"/>
                <a:ea typeface="Times New Roman" pitchFamily="18" charset="0"/>
                <a:cs typeface="Mangal" pitchFamily="18" charset="0"/>
              </a:rPr>
              <a:t>SANT GADGEBABA AMARAVATI UNIVERSITY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 Black" pitchFamily="34" charset="0"/>
                <a:ea typeface="Times New Roman" pitchFamily="18" charset="0"/>
                <a:cs typeface="Mangal" pitchFamily="18" charset="0"/>
              </a:rPr>
              <a:t>AMARAVATI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 Black" pitchFamily="34" charset="0"/>
                <a:ea typeface="Times New Roman" pitchFamily="18" charset="0"/>
                <a:cs typeface="Mangal" pitchFamily="18" charset="0"/>
              </a:rPr>
              <a:t>INDIA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48130" name="Picture 2" descr="C:\Users\dell\Desktop\download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2133600"/>
            <a:ext cx="1514475" cy="1352550"/>
          </a:xfrm>
          <a:prstGeom prst="rect">
            <a:avLst/>
          </a:prstGeom>
          <a:noFill/>
        </p:spPr>
      </p:pic>
      <p:pic>
        <p:nvPicPr>
          <p:cNvPr id="48131" name="Picture 3" descr="C:\Users\dell\Desktop\download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152400"/>
            <a:ext cx="1905000" cy="1585912"/>
          </a:xfrm>
          <a:prstGeom prst="rect">
            <a:avLst/>
          </a:prstGeom>
          <a:noFill/>
        </p:spPr>
      </p:pic>
      <p:pic>
        <p:nvPicPr>
          <p:cNvPr id="4098" name="Picture 2" descr="C:\Users\dell\Desktop\India_120-animated-flag-gif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810000"/>
            <a:ext cx="1676400" cy="2286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6109-8AE6-47B1-966B-EDFEC108C92B}" type="datetime1">
              <a:rPr lang="en-US" smtClean="0"/>
              <a:pPr/>
              <a:t>21/05/2014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DR.VASUDHA DEO ASSOCIATE PROFESSOR WWW.CHINMAYASANSKAR.COM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0" y="228600"/>
            <a:ext cx="7162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itchFamily="34" charset="0"/>
              </a:rPr>
              <a:t>Integral attribute of fire is </a:t>
            </a:r>
            <a:r>
              <a:rPr lang="en-US" sz="3600" b="1" u="sng" dirty="0" smtClean="0">
                <a:solidFill>
                  <a:schemeClr val="bg1"/>
                </a:solidFill>
                <a:latin typeface="Arial Black" pitchFamily="34" charset="0"/>
              </a:rPr>
              <a:t>to burn</a:t>
            </a:r>
            <a:r>
              <a:rPr lang="en-US" sz="3600" b="1" dirty="0" smtClean="0">
                <a:solidFill>
                  <a:schemeClr val="bg1"/>
                </a:solidFill>
                <a:latin typeface="Arial Black" pitchFamily="34" charset="0"/>
              </a:rPr>
              <a:t>, so that is fire’s “Dharma”.</a:t>
            </a:r>
            <a:endParaRPr lang="en-US" sz="3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6109-8AE6-47B1-966B-EDFEC108C92B}" type="datetime1">
              <a:rPr lang="en-US" smtClean="0"/>
              <a:pPr/>
              <a:t>21/05/2014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DR.VASUDHA DEO ASSOCIATE PROFESSOR WWW.CHINMAYASANSKAR.COM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solidFill>
            <a:schemeClr val="accent6"/>
          </a:solidFill>
          <a:ln w="38100"/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itchFamily="34" charset="0"/>
              </a:rPr>
              <a:t> Without which a thing cannot sustain its own independent existence.= Dharma</a:t>
            </a:r>
            <a:endParaRPr lang="en-US" sz="3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051" name="Picture 3" descr="D:\VASUDHA\Animated Picture\sunris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3048000" cy="4953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055" name="Picture 7" descr="D:\VASUDHA\Animated Picture\water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1905000"/>
            <a:ext cx="2743200" cy="4953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26" name="Picture 2" descr="D:\VASUDHA\Animated Picture\fir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1905000"/>
            <a:ext cx="32004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6109-8AE6-47B1-966B-EDFEC108C92B}" type="datetime1">
              <a:rPr lang="en-US" smtClean="0"/>
              <a:pPr/>
              <a:t>21/05/2014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DR.VASUDHA DEO ASSOCIATE PROFESSOR WWW.CHINMAYASANSKAR.COM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9" descr="D:\VASUDHA\Animated Picture\Animated picture\an07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133600"/>
            <a:ext cx="2085976" cy="2362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14800" y="2743200"/>
            <a:ext cx="3657600" cy="1323439"/>
          </a:xfrm>
          <a:prstGeom prst="rect">
            <a:avLst/>
          </a:prstGeom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 Black" pitchFamily="34" charset="0"/>
              </a:rPr>
              <a:t>What about man?</a:t>
            </a:r>
            <a:endParaRPr lang="en-US" sz="4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6109-8AE6-47B1-966B-EDFEC108C92B}" type="datetime1">
              <a:rPr lang="en-US" smtClean="0"/>
              <a:pPr/>
              <a:t>21/05/2014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DR.VASUDHA DEO ASSOCIATE PROFESSOR WWW.CHINMAYASANSKAR.COM 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43200" y="1586329"/>
            <a:ext cx="6400800" cy="5078313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DV_ME_Shree1094"/>
              </a:rPr>
              <a:t>∙</a:t>
            </a:r>
            <a:r>
              <a:rPr lang="en-US" sz="3200" b="1" dirty="0" err="1" smtClean="0">
                <a:solidFill>
                  <a:schemeClr val="bg1"/>
                </a:solidFill>
                <a:latin typeface="Arial Black" pitchFamily="34" charset="0"/>
              </a:rPr>
              <a:t>Colour</a:t>
            </a:r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</a:rPr>
              <a:t> of skin?</a:t>
            </a:r>
          </a:p>
          <a:p>
            <a:r>
              <a:rPr lang="en-US" sz="3200" b="1" dirty="0" smtClean="0">
                <a:solidFill>
                  <a:srgbClr val="FFFF00"/>
                </a:solidFill>
                <a:latin typeface="DV_ME_Shree1094"/>
              </a:rPr>
              <a:t>∙</a:t>
            </a:r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</a:rPr>
              <a:t> Endless variety of various emotions and thoughts? </a:t>
            </a:r>
          </a:p>
          <a:p>
            <a:r>
              <a:rPr lang="en-US" sz="3200" b="1" dirty="0" smtClean="0">
                <a:solidFill>
                  <a:srgbClr val="FFFF00"/>
                </a:solidFill>
                <a:latin typeface="DV_ME_Shree1094"/>
              </a:rPr>
              <a:t>∙</a:t>
            </a:r>
            <a:r>
              <a:rPr lang="en-US" sz="3200" b="1" dirty="0" smtClean="0">
                <a:solidFill>
                  <a:schemeClr val="bg1"/>
                </a:solidFill>
                <a:latin typeface="DV_ME_Shree1094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</a:rPr>
              <a:t>Condition ?</a:t>
            </a:r>
          </a:p>
          <a:p>
            <a:r>
              <a:rPr lang="en-US" sz="3200" b="1" dirty="0" smtClean="0">
                <a:solidFill>
                  <a:srgbClr val="FFFF00"/>
                </a:solidFill>
                <a:latin typeface="DV_ME_Shree1094"/>
              </a:rPr>
              <a:t>∙</a:t>
            </a:r>
            <a:r>
              <a:rPr lang="en-US" sz="3200" b="1" dirty="0" smtClean="0">
                <a:solidFill>
                  <a:schemeClr val="bg1"/>
                </a:solidFill>
                <a:latin typeface="DV_ME_Shree1094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</a:rPr>
              <a:t>Ability of one’s nature? </a:t>
            </a:r>
          </a:p>
          <a:p>
            <a:r>
              <a:rPr lang="en-US" sz="3200" b="1" dirty="0" smtClean="0">
                <a:solidFill>
                  <a:srgbClr val="FFFF00"/>
                </a:solidFill>
                <a:latin typeface="DV_ME_Shree1094"/>
              </a:rPr>
              <a:t>∙ </a:t>
            </a:r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</a:rPr>
              <a:t>Body?</a:t>
            </a:r>
          </a:p>
          <a:p>
            <a:r>
              <a:rPr lang="en-US" sz="3200" b="1" dirty="0" smtClean="0">
                <a:solidFill>
                  <a:srgbClr val="FFFF00"/>
                </a:solidFill>
                <a:latin typeface="DV_ME_Shree1094"/>
              </a:rPr>
              <a:t>∙</a:t>
            </a:r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</a:rPr>
              <a:t> mind? </a:t>
            </a:r>
          </a:p>
          <a:p>
            <a:r>
              <a:rPr lang="en-US" sz="3200" b="1" dirty="0" smtClean="0">
                <a:solidFill>
                  <a:srgbClr val="FFFF00"/>
                </a:solidFill>
                <a:latin typeface="DV_ME_Shree1094"/>
              </a:rPr>
              <a:t>∙ </a:t>
            </a:r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</a:rPr>
              <a:t>intellect ?</a:t>
            </a:r>
          </a:p>
          <a:p>
            <a:r>
              <a:rPr lang="en-US" sz="3200" b="1" dirty="0" smtClean="0">
                <a:solidFill>
                  <a:srgbClr val="FFFF00"/>
                </a:solidFill>
                <a:latin typeface="DV_ME_Shree1094"/>
              </a:rPr>
              <a:t>∙ </a:t>
            </a:r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</a:rPr>
              <a:t>Ego?</a:t>
            </a:r>
          </a:p>
          <a:p>
            <a:r>
              <a:rPr lang="en-US" sz="3600" dirty="0" smtClean="0">
                <a:latin typeface="Arial Black" pitchFamily="34" charset="0"/>
              </a:rPr>
              <a:t> </a:t>
            </a:r>
            <a:endParaRPr lang="en-US" sz="3600" dirty="0">
              <a:latin typeface="Arial Black" pitchFamily="34" charset="0"/>
            </a:endParaRPr>
          </a:p>
        </p:txBody>
      </p:sp>
      <p:pic>
        <p:nvPicPr>
          <p:cNvPr id="2050" name="Picture 2" descr="C:\Users\dell\Desktop\download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09800" y="2209800"/>
            <a:ext cx="1981200" cy="228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2819400" y="0"/>
            <a:ext cx="4648200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latin typeface="Arial Black" pitchFamily="34" charset="0"/>
              </a:rPr>
              <a:t>what is exactly man’s “Dharma”?</a:t>
            </a:r>
            <a:r>
              <a:rPr lang="en-US" sz="3200" dirty="0" smtClean="0">
                <a:latin typeface="Arial Black" pitchFamily="34" charset="0"/>
              </a:rPr>
              <a:t> </a:t>
            </a:r>
            <a:endParaRPr lang="en-US" sz="3200" dirty="0">
              <a:latin typeface="Arial Black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86329"/>
            <a:ext cx="2667000" cy="5078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6109-8AE6-47B1-966B-EDFEC108C92B}" type="datetime1">
              <a:rPr lang="en-US" smtClean="0"/>
              <a:pPr/>
              <a:t>21/05/2014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DR.VASUDHA DEO ASSOCIATE PROFESSOR WWW.CHINMAYASANSKAR.COM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152400"/>
            <a:ext cx="4648200" cy="563231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What is the “Dharma” of man?</a:t>
            </a:r>
          </a:p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A bundle of desires with which a person takes birth in his/her present life, is his/her “Dharma”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6" name="Picture 2" descr="C:\Users\dell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1" y="685800"/>
            <a:ext cx="3352800" cy="46481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6109-8AE6-47B1-966B-EDFEC108C92B}" type="datetime1">
              <a:rPr lang="en-US" smtClean="0"/>
              <a:pPr/>
              <a:t>21/05/2014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DR.VASUDHA DEO ASSOCIATE PROFESSOR WWW.CHINMAYASANSKAR.COM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71600" y="261878"/>
            <a:ext cx="6629400" cy="286232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latin typeface="Arial Black" pitchFamily="34" charset="0"/>
              </a:rPr>
              <a:t>So the integral or inseparable “Dharma” of man is the divine spark of fire or Eternal “</a:t>
            </a:r>
            <a:r>
              <a:rPr lang="en-US" sz="3600" b="1" dirty="0" err="1" smtClean="0">
                <a:latin typeface="Arial Black" pitchFamily="34" charset="0"/>
              </a:rPr>
              <a:t>Paramatma</a:t>
            </a:r>
            <a:r>
              <a:rPr lang="en-US" sz="3600" b="1" dirty="0">
                <a:latin typeface="Arial Black" pitchFamily="34" charset="0"/>
              </a:rPr>
              <a:t>.</a:t>
            </a:r>
            <a:r>
              <a:rPr lang="en-US" sz="3600" dirty="0" smtClean="0">
                <a:latin typeface="Arial Black" pitchFamily="34" charset="0"/>
              </a:rPr>
              <a:t>”</a:t>
            </a:r>
            <a:endParaRPr lang="en-US" sz="3600" dirty="0">
              <a:latin typeface="Arial Black" pitchFamily="34" charset="0"/>
            </a:endParaRPr>
          </a:p>
        </p:txBody>
      </p:sp>
      <p:pic>
        <p:nvPicPr>
          <p:cNvPr id="6" name="Picture 3" descr="C:\Users\dell\Desktop\download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76600"/>
            <a:ext cx="2895600" cy="35814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Picture 5" descr="C:\Users\dell\Desktop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3276600"/>
            <a:ext cx="2971799" cy="35814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4" descr="C:\Users\dell\Desktop\images (8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3276600"/>
            <a:ext cx="3048000" cy="35814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6109-8AE6-47B1-966B-EDFEC108C92B}" type="datetime1">
              <a:rPr lang="en-US" smtClean="0"/>
              <a:pPr/>
              <a:t>21/05/2014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DR.VASUDHA DEO ASSOCIATE PROFESSOR WWW.CHINMAYASANSKAR.COM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6800" y="1600200"/>
            <a:ext cx="6400800" cy="3539430"/>
          </a:xfrm>
          <a:prstGeom prst="rect">
            <a:avLst/>
          </a:prstGeom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Everyone should act in accordance with his born, natural attributes, that is the way to live a peaceful, happy, contented life. This is ‘</a:t>
            </a:r>
            <a:r>
              <a:rPr lang="en-US" sz="3200" dirty="0" err="1" smtClean="0">
                <a:latin typeface="Arial Black" pitchFamily="34" charset="0"/>
              </a:rPr>
              <a:t>Swadharma</a:t>
            </a:r>
            <a:r>
              <a:rPr lang="en-US" sz="3200" dirty="0" smtClean="0">
                <a:latin typeface="Arial Black" pitchFamily="34" charset="0"/>
              </a:rPr>
              <a:t>’ which is  integral attribute</a:t>
            </a:r>
            <a:endParaRPr lang="en-US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051" name="Picture 3" descr="D:\VASUDHA\Animated Picture\sunris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76200"/>
            <a:ext cx="2438400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5" name="Picture 7" descr="D:\VASUDHA\Animated Picture\water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3250" y="304800"/>
            <a:ext cx="1962150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6" name="Picture 8" descr="D:\VASUDHA\Animated Picture\fir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5105400"/>
            <a:ext cx="2514600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2" descr="C:\Users\dell\Desktop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199" y="4724401"/>
            <a:ext cx="1752601" cy="19049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6109-8AE6-47B1-966B-EDFEC108C92B}" type="datetime1">
              <a:rPr lang="en-US" smtClean="0"/>
              <a:pPr/>
              <a:t>21/05/2014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DR.VASUDHA DEO ASSOCIATE PROFESSOR WWW.CHINMAYASANSKAR.COM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19200" y="1828800"/>
            <a:ext cx="6096000" cy="452431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 Integral attribute is </a:t>
            </a:r>
            <a:r>
              <a:rPr lang="en-US" sz="3200" u="sng" dirty="0" smtClean="0">
                <a:latin typeface="Arial Black" pitchFamily="34" charset="0"/>
              </a:rPr>
              <a:t>“</a:t>
            </a:r>
            <a:r>
              <a:rPr lang="en-US" sz="3200" b="1" u="sng" dirty="0" err="1">
                <a:solidFill>
                  <a:srgbClr val="FFFF00"/>
                </a:solidFill>
                <a:latin typeface="Arial Black" pitchFamily="34" charset="0"/>
              </a:rPr>
              <a:t>S</a:t>
            </a:r>
            <a:r>
              <a:rPr lang="en-US" sz="3200" b="1" u="sng" dirty="0" err="1" smtClean="0">
                <a:solidFill>
                  <a:srgbClr val="FFFF00"/>
                </a:solidFill>
                <a:latin typeface="Arial Black" pitchFamily="34" charset="0"/>
              </a:rPr>
              <a:t>wadharma</a:t>
            </a:r>
            <a:r>
              <a:rPr lang="en-US" sz="3200" b="1" dirty="0" smtClean="0">
                <a:solidFill>
                  <a:srgbClr val="FFFF00"/>
                </a:solidFill>
                <a:latin typeface="Arial Black" pitchFamily="34" charset="0"/>
              </a:rPr>
              <a:t>”</a:t>
            </a:r>
          </a:p>
          <a:p>
            <a:r>
              <a:rPr lang="en-US" sz="3200" dirty="0" smtClean="0">
                <a:latin typeface="Arial Black" pitchFamily="34" charset="0"/>
              </a:rPr>
              <a:t>To behave or act against the rooted desire, is “</a:t>
            </a:r>
            <a:r>
              <a:rPr lang="en-US" sz="3200" b="1" u="sng" dirty="0" err="1" smtClean="0">
                <a:solidFill>
                  <a:srgbClr val="FFFF00"/>
                </a:solidFill>
                <a:latin typeface="Arial Black" pitchFamily="34" charset="0"/>
              </a:rPr>
              <a:t>Paradharma</a:t>
            </a:r>
            <a:r>
              <a:rPr lang="en-US" sz="3200" b="1" u="sng" dirty="0" smtClean="0">
                <a:solidFill>
                  <a:srgbClr val="FFFF00"/>
                </a:solidFill>
                <a:latin typeface="Arial Black" pitchFamily="34" charset="0"/>
              </a:rPr>
              <a:t>”</a:t>
            </a:r>
            <a:r>
              <a:rPr lang="en-US" sz="3200" dirty="0" smtClean="0">
                <a:latin typeface="Arial Black" pitchFamily="34" charset="0"/>
              </a:rPr>
              <a:t>(the attribute of the other). (“Dharma” and “</a:t>
            </a:r>
            <a:r>
              <a:rPr lang="en-US" sz="3200" dirty="0" err="1" smtClean="0">
                <a:latin typeface="Arial Black" pitchFamily="34" charset="0"/>
              </a:rPr>
              <a:t>Paradharma</a:t>
            </a:r>
            <a:r>
              <a:rPr lang="en-US" sz="3200" dirty="0" smtClean="0">
                <a:latin typeface="Arial Black" pitchFamily="34" charset="0"/>
              </a:rPr>
              <a:t>” </a:t>
            </a:r>
            <a:r>
              <a:rPr lang="en-US" sz="3200" dirty="0">
                <a:latin typeface="Arial Black" pitchFamily="34" charset="0"/>
                <a:sym typeface="Wingdings" panose="05000000000000000000" pitchFamily="2" charset="2"/>
              </a:rPr>
              <a:t>-</a:t>
            </a:r>
            <a:r>
              <a:rPr lang="en-US" sz="3200" dirty="0" smtClean="0">
                <a:latin typeface="Arial Black" pitchFamily="34" charset="0"/>
                <a:sym typeface="Wingdings" panose="05000000000000000000" pitchFamily="2" charset="2"/>
              </a:rPr>
              <a:t> )R</a:t>
            </a:r>
            <a:r>
              <a:rPr lang="en-US" sz="3200" dirty="0" smtClean="0">
                <a:latin typeface="Arial Black" pitchFamily="34" charset="0"/>
              </a:rPr>
              <a:t>eligion and the Religion of others</a:t>
            </a:r>
            <a:endParaRPr lang="en-US" sz="3200" dirty="0">
              <a:latin typeface="Arial Black" pitchFamily="34" charset="0"/>
            </a:endParaRPr>
          </a:p>
        </p:txBody>
      </p:sp>
      <p:pic>
        <p:nvPicPr>
          <p:cNvPr id="6" name="Picture 3" descr="D:\VASUDHA\Animated Picture\sunris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200"/>
            <a:ext cx="2133600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8" descr="D:\VASUDHA\Animated Picture\fir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76200"/>
            <a:ext cx="2057400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 descr="D:\VASUDHA\Animated Picture\water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76200"/>
            <a:ext cx="1962150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9" descr="D:\VASUDHA\Animated Picture\Animated picture\an07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76200"/>
            <a:ext cx="1752600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6109-8AE6-47B1-966B-EDFEC108C92B}" type="datetime1">
              <a:rPr lang="en-US" smtClean="0"/>
              <a:pPr/>
              <a:t>21/05/2014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DR.VASUDHA DEO ASSOCIATE PROFESSOR WWW.CHINMAYASANSKAR.COM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6858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8382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" y="2590800"/>
            <a:ext cx="2590800" cy="10668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“Dharma” (Religion)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76200"/>
            <a:ext cx="4191000" cy="1066800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40404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Values mean “Dharma”</a:t>
            </a:r>
            <a:endParaRPr lang="en-US" sz="2400" b="1" dirty="0" smtClean="0">
              <a:solidFill>
                <a:schemeClr val="bg1"/>
              </a:solidFill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4400" y="609600"/>
            <a:ext cx="4191000" cy="10668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40404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Ready to face problems -- is “Dharma”</a:t>
            </a:r>
            <a:endParaRPr lang="en-US" sz="2400" b="1" dirty="0" smtClean="0">
              <a:latin typeface="Arial Black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8200" y="2286000"/>
            <a:ext cx="4191000" cy="10668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40404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Completeness of morality is </a:t>
            </a:r>
            <a:r>
              <a:rPr lang="en-US" sz="2400" b="1" dirty="0">
                <a:solidFill>
                  <a:srgbClr val="40404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“Dharma</a:t>
            </a:r>
            <a:r>
              <a:rPr lang="en-US" sz="2400" b="1" dirty="0" smtClean="0">
                <a:solidFill>
                  <a:srgbClr val="40404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”.</a:t>
            </a:r>
            <a:endParaRPr lang="en-US" sz="2400" b="1" dirty="0" smtClean="0">
              <a:latin typeface="Arial Black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48200" y="4191000"/>
            <a:ext cx="4191000" cy="10668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40404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The eternal duties of every  man  </a:t>
            </a:r>
            <a:r>
              <a:rPr lang="en-US" sz="2400" b="1" dirty="0">
                <a:solidFill>
                  <a:srgbClr val="40404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is “Dharma”. </a:t>
            </a:r>
            <a:endParaRPr lang="en-US" sz="2400" b="1" dirty="0" smtClean="0">
              <a:latin typeface="Arial Black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" y="5181600"/>
            <a:ext cx="4191000" cy="12192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40404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To Reach the highest level in the process of development -</a:t>
            </a:r>
            <a:endParaRPr lang="en-US" sz="2400" b="1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1733550" y="2228850"/>
            <a:ext cx="21717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819400" y="1524000"/>
            <a:ext cx="1676400" cy="1562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819400" y="3086100"/>
            <a:ext cx="1676400" cy="38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819400" y="3200400"/>
            <a:ext cx="1752600" cy="1257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1914525" y="4276725"/>
            <a:ext cx="180975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6109-8AE6-47B1-966B-EDFEC108C92B}" type="datetime1">
              <a:rPr lang="en-US" smtClean="0"/>
              <a:pPr/>
              <a:t>21/05/2014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DR.VASUDHA DEO ASSOCIATE PROFESSOR WWW.CHINMAYASANSKAR.COM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71600" y="8382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800" y="2133600"/>
            <a:ext cx="2590800" cy="18288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Global Meaning of Religion Dharma </a:t>
            </a:r>
            <a:endParaRPr 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304800"/>
            <a:ext cx="4343400" cy="1752600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Who is responsible for the creation of this whole universe?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sz="20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2438400"/>
            <a:ext cx="4343400" cy="1371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What is my relationship with this world?</a:t>
            </a:r>
            <a:endParaRPr lang="en-US" sz="2800" b="1" dirty="0" smtClean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0" y="4724400"/>
            <a:ext cx="4419600" cy="990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Who created this world?</a:t>
            </a:r>
            <a:endParaRPr lang="en-US" sz="2800" b="1" dirty="0" smtClean="0">
              <a:solidFill>
                <a:schemeClr val="tx1"/>
              </a:solidFill>
              <a:latin typeface="Arial Black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895600" y="990600"/>
            <a:ext cx="1524000" cy="20558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895600" y="3046412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895600" y="3074719"/>
            <a:ext cx="1524000" cy="20306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Punched Tape 10"/>
          <p:cNvSpPr/>
          <p:nvPr/>
        </p:nvSpPr>
        <p:spPr>
          <a:xfrm>
            <a:off x="762000" y="3505200"/>
            <a:ext cx="7924800" cy="2819400"/>
          </a:xfrm>
          <a:prstGeom prst="flowChartPunchedTap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324600"/>
            <a:ext cx="3048000" cy="396875"/>
          </a:xfrm>
        </p:spPr>
        <p:txBody>
          <a:bodyPr/>
          <a:lstStyle/>
          <a:p>
            <a:pPr>
              <a:defRPr/>
            </a:pPr>
            <a:r>
              <a:rPr lang="en-US" b="1" smtClean="0"/>
              <a:t>DR.VASUDHA DEO ASSOCIATE PROFESSOR WWW.CHINMAYASANSKAR.COM </a:t>
            </a:r>
            <a:endParaRPr lang="en-US" b="1" dirty="0"/>
          </a:p>
        </p:txBody>
      </p:sp>
      <p:sp>
        <p:nvSpPr>
          <p:cNvPr id="8" name="Date Placeholder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6A917450-A6A9-489C-A9D2-2590CB3A3A67}" type="datetime1">
              <a:rPr lang="en-US" smtClean="0"/>
              <a:pPr>
                <a:defRPr/>
              </a:pPr>
              <a:t>21/05/2014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1050" y="2133600"/>
            <a:ext cx="7772400" cy="1431925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SWAMI CHINMAYANANDA AND RELIGION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657600"/>
            <a:ext cx="7315200" cy="243840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endParaRPr lang="en-US" i="1" dirty="0" smtClean="0"/>
          </a:p>
          <a:p>
            <a:pPr eaLnBrk="1" hangingPunct="1">
              <a:defRPr/>
            </a:pPr>
            <a:r>
              <a:rPr lang="en-US" b="1" i="1" dirty="0" smtClean="0">
                <a:solidFill>
                  <a:srgbClr val="FFFF00"/>
                </a:solidFill>
                <a:latin typeface="+mj-lt"/>
              </a:rPr>
              <a:t>Presented By</a:t>
            </a:r>
          </a:p>
          <a:p>
            <a:pPr eaLnBrk="1" hangingPunct="1">
              <a:defRPr/>
            </a:pPr>
            <a:r>
              <a:rPr lang="en-US" sz="2900" b="1" u="sng" dirty="0" smtClean="0">
                <a:solidFill>
                  <a:srgbClr val="FFFF00"/>
                </a:solidFill>
                <a:latin typeface="Arial Black" pitchFamily="34" charset="0"/>
              </a:rPr>
              <a:t>DR. VASUDHA V. DEO</a:t>
            </a:r>
          </a:p>
          <a:p>
            <a:pPr eaLnBrk="1" hangingPunct="1">
              <a:defRPr/>
            </a:pPr>
            <a:r>
              <a:rPr lang="en-US" sz="2900" b="1" u="sng" dirty="0" smtClean="0">
                <a:solidFill>
                  <a:srgbClr val="FFFF00"/>
                </a:solidFill>
                <a:latin typeface="Arial Black" pitchFamily="34" charset="0"/>
              </a:rPr>
              <a:t>ASSOCIATE PROFESSOR</a:t>
            </a:r>
          </a:p>
          <a:p>
            <a:pPr eaLnBrk="1" hangingPunct="1">
              <a:defRPr/>
            </a:pPr>
            <a:r>
              <a:rPr lang="en-US" sz="2900" b="1" u="sng" dirty="0" smtClean="0">
                <a:solidFill>
                  <a:srgbClr val="FFFF00"/>
                </a:solidFill>
                <a:latin typeface="Arial Black" pitchFamily="34" charset="0"/>
              </a:rPr>
              <a:t>SANT GADGEBABA AMARAVATI UNIVERSITY AMARAVATI</a:t>
            </a:r>
          </a:p>
          <a:p>
            <a:pPr eaLnBrk="1" hangingPunct="1">
              <a:defRPr/>
            </a:pPr>
            <a:r>
              <a:rPr lang="en-US" sz="2900" b="1" u="sng" dirty="0" smtClean="0">
                <a:solidFill>
                  <a:srgbClr val="FFFF00"/>
                </a:solidFill>
                <a:latin typeface="Arial Black" pitchFamily="34" charset="0"/>
              </a:rPr>
              <a:t>INDIA</a:t>
            </a:r>
          </a:p>
          <a:p>
            <a:pPr eaLnBrk="1" hangingPunct="1">
              <a:defRPr/>
            </a:pPr>
            <a:endParaRPr lang="en-US" b="1" u="sng" dirty="0" smtClean="0"/>
          </a:p>
          <a:p>
            <a:pPr eaLnBrk="1" hangingPunct="1">
              <a:defRPr/>
            </a:pPr>
            <a:endParaRPr lang="en-US" b="1" u="sng" dirty="0" smtClean="0"/>
          </a:p>
        </p:txBody>
      </p:sp>
      <p:pic>
        <p:nvPicPr>
          <p:cNvPr id="2052" name="Picture 4" descr="chin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"/>
            <a:ext cx="19812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swj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228600"/>
            <a:ext cx="1181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1asi04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1371600"/>
            <a:ext cx="20193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122" name="Picture 2" descr="C:\Users\dell\Desktop\India_120-animated-flag-gif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38100"/>
            <a:ext cx="1981200" cy="186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6109-8AE6-47B1-966B-EDFEC108C92B}" type="datetime1">
              <a:rPr lang="en-US" smtClean="0"/>
              <a:pPr/>
              <a:t>21/05/2014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DR.VASUDHA DEO ASSOCIATE PROFESSOR WWW.CHINMAYASANSKAR.COM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1828800"/>
            <a:ext cx="2590800" cy="18288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Global Meaning of Religion Dharma </a:t>
            </a:r>
            <a:endParaRPr lang="en-US" sz="2800" dirty="0">
              <a:solidFill>
                <a:srgbClr val="FFFF00"/>
              </a:solidFill>
              <a:latin typeface="Arial Black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895600" y="990600"/>
            <a:ext cx="1828800" cy="1752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800600" y="381000"/>
            <a:ext cx="4191000" cy="990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40404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How and why have I come here?</a:t>
            </a:r>
            <a:endParaRPr lang="en-US" sz="2800" b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895600" y="2667000"/>
            <a:ext cx="19050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876800" y="2209800"/>
            <a:ext cx="4191000" cy="914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Who has created me?</a:t>
            </a:r>
            <a:endParaRPr lang="en-US" sz="2800" b="1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895600" y="2819400"/>
            <a:ext cx="1981200" cy="1371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876800" y="3810000"/>
            <a:ext cx="4191000" cy="1066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How can I be happy?</a:t>
            </a:r>
            <a:endParaRPr lang="en-US" sz="2800" b="1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0" y="5105400"/>
            <a:ext cx="8534400" cy="1447800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When we apply this pure philosophy in a social situation, that becomes </a:t>
            </a:r>
            <a:r>
              <a:rPr lang="en-US" sz="2400" b="1" dirty="0">
                <a:solidFill>
                  <a:schemeClr val="bg1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smtClean="0">
                <a:solidFill>
                  <a:schemeClr val="bg1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Dharma”</a:t>
            </a:r>
            <a:r>
              <a:rPr lang="en-US" sz="2400" b="1" dirty="0">
                <a:solidFill>
                  <a:schemeClr val="bg1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and when we practice it in our lives, religious norms are formed.</a:t>
            </a:r>
            <a:endParaRPr lang="en-US" sz="2400" b="1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6109-8AE6-47B1-966B-EDFEC108C92B}" type="datetime1">
              <a:rPr lang="en-US" smtClean="0"/>
              <a:pPr/>
              <a:t>21/05/2014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DR.VASUDHA DEO ASSOCIATE PROFESSOR WWW.CHINMAYASANSKAR.COM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81400" y="1066800"/>
            <a:ext cx="5257800" cy="5016758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latin typeface="Arial Black" pitchFamily="34" charset="0"/>
              </a:rPr>
              <a:t>Today, we have accepted the notion of global village, of globalization, but have we been able to wipe out the narrow-mindedness among the people, to make it sublime and extensive? </a:t>
            </a:r>
            <a:endParaRPr lang="en-US" sz="3200" b="1" dirty="0">
              <a:latin typeface="Arial Black" pitchFamily="34" charset="0"/>
            </a:endParaRPr>
          </a:p>
        </p:txBody>
      </p:sp>
      <p:pic>
        <p:nvPicPr>
          <p:cNvPr id="4098" name="Picture 2" descr="C:\Users\dell\Desktop\images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828800"/>
            <a:ext cx="2971800" cy="15430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6109-8AE6-47B1-966B-EDFEC108C92B}" type="datetime1">
              <a:rPr lang="en-US" smtClean="0"/>
              <a:pPr/>
              <a:t>21/05/2014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DR.VASUDHA DEO ASSOCIATE PROFESSOR WWW.CHINMAYASANSKAR.COM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76200"/>
            <a:ext cx="4495799" cy="138499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Religion gives us the feeling of co-existence.</a:t>
            </a:r>
            <a:endParaRPr 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600200"/>
            <a:ext cx="4648200" cy="304698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Black" pitchFamily="34" charset="0"/>
              </a:rPr>
              <a:t>we develop a soul-searching spiritual approach of a very high level. At that level, there is no feeling of differentiation, and  the concept of “Divinity in all” takes root</a:t>
            </a:r>
            <a:r>
              <a:rPr lang="en-US" b="1" dirty="0" smtClean="0">
                <a:solidFill>
                  <a:schemeClr val="bg1"/>
                </a:solidFill>
              </a:rPr>
              <a:t>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5048071"/>
            <a:ext cx="4572000" cy="156966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Black" pitchFamily="34" charset="0"/>
              </a:rPr>
              <a:t>This is the feeling of global harmony. Foundation of global harmony is religion.</a:t>
            </a:r>
            <a:endParaRPr lang="en-US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8" name="Picture 3" descr="C:\Users\dell\Desktop\images (1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228600"/>
            <a:ext cx="2438400" cy="1752599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Picture 2" descr="C:\Users\dell\Desktop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2285999"/>
            <a:ext cx="2743200" cy="1828801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" name="Picture 4" descr="C:\Users\dell\Desktop\images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4661043"/>
            <a:ext cx="2743200" cy="1981200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2034-5576-450C-8F76-FD7B76E073E4}" type="datetime1">
              <a:rPr lang="en-US" smtClean="0"/>
              <a:pPr/>
              <a:t>21/05/2014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DR.VASUDHA DEO ASSOCIATE PROFESSOR WWW.CHINMAYASANSKAR.COM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962400" y="1814146"/>
            <a:ext cx="1676400" cy="13862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9" idx="6"/>
          </p:cNvCxnSpPr>
          <p:nvPr/>
        </p:nvCxnSpPr>
        <p:spPr>
          <a:xfrm flipV="1">
            <a:off x="4038600" y="3657600"/>
            <a:ext cx="1676400" cy="16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962400" y="3467100"/>
            <a:ext cx="1676400" cy="365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990600" y="609600"/>
            <a:ext cx="2971800" cy="1600200"/>
          </a:xfrm>
          <a:prstGeom prst="ellipse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Black" pitchFamily="34" charset="0"/>
              </a:rPr>
              <a:t>My Religious Leader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914400" y="2590800"/>
            <a:ext cx="2971800" cy="1447800"/>
          </a:xfrm>
          <a:prstGeom prst="ellipse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Black" pitchFamily="34" charset="0"/>
              </a:rPr>
              <a:t>My Religious Deeds</a:t>
            </a:r>
            <a:endParaRPr lang="en-US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066800" y="4572000"/>
            <a:ext cx="2971800" cy="1371600"/>
          </a:xfrm>
          <a:prstGeom prst="ellipse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Black" pitchFamily="34" charset="0"/>
              </a:rPr>
              <a:t>My Sacred Scripture</a:t>
            </a:r>
            <a:endParaRPr lang="en-US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715000" y="2438400"/>
            <a:ext cx="3200400" cy="1600200"/>
          </a:xfrm>
          <a:prstGeom prst="ellipse">
            <a:avLst/>
          </a:prstGeom>
          <a:effectLst>
            <a:reflection blurRad="6350" stA="50000" endA="295" endPos="92000" dist="101600" dir="5400000" sy="-100000" algn="bl" rotWithShape="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Arial Black" pitchFamily="34" charset="0"/>
              </a:rPr>
              <a:t>Society  Started Dividing</a:t>
            </a:r>
            <a:endParaRPr lang="en-US" sz="24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 animBg="1"/>
      <p:bldP spid="18" grpId="0" build="allAtOnce" animBg="1"/>
      <p:bldP spid="19" grpId="0" build="allAtOnce" animBg="1"/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6109-8AE6-47B1-966B-EDFEC108C92B}" type="datetime1">
              <a:rPr lang="en-US" smtClean="0"/>
              <a:pPr/>
              <a:t>21/05/2014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DR.VASUDHA DEO ASSOCIATE PROFESSOR WWW.CHINMAYASANSKAR.COM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71800" y="1829812"/>
            <a:ext cx="5486400" cy="3539430"/>
          </a:xfrm>
          <a:prstGeom prst="rect">
            <a:avLst/>
          </a:prstGeom>
          <a:effectLst>
            <a:reflection blurRad="6350" stA="50000" endA="295" endPos="92000" dist="101600" dir="5400000" sy="-100000" algn="bl" rotWithShape="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Arial Black" pitchFamily="34" charset="0"/>
              </a:rPr>
              <a:t>The purpose of religion is to eliminate ignorance through spiritual practices, until the devotee comes to gain the light of wisdom.</a:t>
            </a:r>
            <a:endParaRPr lang="en-US" sz="32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5122" name="Picture 2" descr="D:\VASUDHA\Animated Picture\Animated picture\xmas01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47800"/>
            <a:ext cx="2133600" cy="3886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6109-8AE6-47B1-966B-EDFEC108C92B}" type="datetime1">
              <a:rPr lang="en-US" smtClean="0"/>
              <a:pPr/>
              <a:t>21/05/2014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DR.VASUDHA DEO ASSOCIATE PROFESSOR WWW.CHINMAYASANSKAR.COM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0"/>
            <a:ext cx="7924800" cy="37240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u="sng" dirty="0" smtClean="0">
                <a:solidFill>
                  <a:schemeClr val="bg1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Religion and Personality Development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FF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“Dharma” </a:t>
            </a:r>
            <a:r>
              <a:rPr lang="en-US" sz="3600" b="1" dirty="0" smtClean="0">
                <a:solidFill>
                  <a:srgbClr val="FFFF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or religion helps man in developing his personality and enjoying life in a better way.</a:t>
            </a:r>
            <a:r>
              <a:rPr lang="en-US" sz="3600" b="1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6150" name="Picture 6" descr="C:\Users\dell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962400"/>
            <a:ext cx="4267200" cy="2133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6109-8AE6-47B1-966B-EDFEC108C92B}" type="datetime1">
              <a:rPr lang="en-US" smtClean="0"/>
              <a:pPr/>
              <a:t>21/05/2014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DR.VASUDHA DEO ASSOCIATE PROFESSOR WWW.CHINMAYASANSKAR.COM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" y="304800"/>
            <a:ext cx="8610600" cy="1077218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</a:rPr>
              <a:t>There is a lot of difference in the idealistic “Me”</a:t>
            </a:r>
            <a:endParaRPr lang="en-US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6" name="Picture 7" descr="C:\Users\dell\Desktop\images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828800"/>
            <a:ext cx="2743200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76201" y="3581400"/>
            <a:ext cx="4343400" cy="120032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/>
              <a:t>And the “</a:t>
            </a:r>
            <a:r>
              <a:rPr lang="en-US" sz="3600" b="1" dirty="0" err="1" smtClean="0"/>
              <a:t>Me”in</a:t>
            </a:r>
            <a:r>
              <a:rPr lang="en-US" sz="3600" b="1" dirty="0" smtClean="0"/>
              <a:t> reality</a:t>
            </a:r>
            <a:r>
              <a:rPr lang="en-US" sz="3600" dirty="0" smtClean="0"/>
              <a:t>,</a:t>
            </a:r>
            <a:endParaRPr lang="en-US" sz="3600" dirty="0"/>
          </a:p>
        </p:txBody>
      </p:sp>
      <p:pic>
        <p:nvPicPr>
          <p:cNvPr id="8" name="Picture 2" descr="D:\VASUDHA\Animated Picture\Animated picture\an07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5076825"/>
            <a:ext cx="2362200" cy="1247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4495800" y="1828800"/>
            <a:ext cx="4572000" cy="2677656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Arial Black" pitchFamily="34" charset="0"/>
              </a:rPr>
              <a:t>And this difference is the measure to measure the degradation of man from the point of perfection</a:t>
            </a:r>
            <a:endParaRPr lang="en-US" sz="2800" b="1" dirty="0" smtClean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6109-8AE6-47B1-966B-EDFEC108C92B}" type="datetime1">
              <a:rPr lang="en-US" smtClean="0"/>
              <a:pPr/>
              <a:t>21/05/2014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DR.VASUDHA DEO ASSOCIATE PROFESSOR WWW.CHINMAYASANSKAR.COM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76200"/>
            <a:ext cx="3276600" cy="6494085"/>
          </a:xfrm>
          <a:prstGeom prst="rect">
            <a:avLst/>
          </a:prstGeom>
          <a:ln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On intellectual level, we want to be ethical, good, strong and disciplined. This is an ideal picture we have about us, before our eyes. 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3600" y="76200"/>
            <a:ext cx="3124200" cy="6494085"/>
          </a:xfrm>
          <a:prstGeom prst="rect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But on emotional level, our lust, greed, likes and dis-likes, anger and hatred, love, desire, and wishes show us hopes and disappoint us. </a:t>
            </a:r>
          </a:p>
        </p:txBody>
      </p:sp>
      <p:pic>
        <p:nvPicPr>
          <p:cNvPr id="49154" name="Picture 2" descr="C:\Users\dell\Desktop\images (1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828800"/>
            <a:ext cx="22860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6109-8AE6-47B1-966B-EDFEC108C92B}" type="datetime1">
              <a:rPr lang="en-US" smtClean="0"/>
              <a:pPr/>
              <a:t>21/05/2014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DR.VASUDHA DEO ASSOCIATE PROFESSOR WWW.CHINMAYASANSKAR.COM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228600"/>
            <a:ext cx="8382000" cy="25545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Till such time a person is not aware of the  two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personalities within himself, no “Dharma” is of use to him. </a:t>
            </a:r>
            <a:endParaRPr lang="en-US" sz="4000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6" name="Picture 3" descr="C:\Users\dell\Desktop\images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124200"/>
            <a:ext cx="83820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6109-8AE6-47B1-966B-EDFEC108C92B}" type="datetime1">
              <a:rPr lang="en-US" smtClean="0"/>
              <a:pPr/>
              <a:t>21/05/2014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DR.VASUDHA DEO ASSOCIATE PROFESSOR WWW.CHINMAYASANSKAR.COM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57400" y="152400"/>
            <a:ext cx="5029200" cy="30469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latin typeface="Arial Black" pitchFamily="34" charset="0"/>
              </a:rPr>
              <a:t>L</a:t>
            </a:r>
            <a:r>
              <a:rPr lang="en-US" sz="3200" dirty="0" smtClean="0">
                <a:latin typeface="Arial Black" pitchFamily="34" charset="0"/>
              </a:rPr>
              <a:t>ow-graded personality is in harmony with the intellect of a man, it becomes disciplined</a:t>
            </a:r>
          </a:p>
          <a:p>
            <a:endParaRPr lang="en-US" sz="3200" dirty="0" smtClean="0"/>
          </a:p>
        </p:txBody>
      </p:sp>
      <p:pic>
        <p:nvPicPr>
          <p:cNvPr id="5123" name="Picture 3" descr="C:\Users\dell\Desktop\what_is_harmon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505200"/>
            <a:ext cx="1828800" cy="2438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124" name="Picture 4" descr="C:\Users\dell\Desktop\images (1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457200"/>
            <a:ext cx="1828800" cy="23622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125" name="Picture 5" descr="C:\Users\dell\Desktop\images (1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381000"/>
            <a:ext cx="1828800" cy="25908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1" name="Rectangle 10"/>
          <p:cNvSpPr/>
          <p:nvPr/>
        </p:nvSpPr>
        <p:spPr>
          <a:xfrm>
            <a:off x="2133600" y="3352800"/>
            <a:ext cx="5029200" cy="35394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</a:rPr>
              <a:t> When low-graded personality comes under the rule of high-level personality, man starts following the “Dharma”</a:t>
            </a:r>
            <a:endParaRPr lang="en-US" sz="32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5126" name="Picture 6" descr="C:\Users\dell\Desktop\images (2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3581400"/>
            <a:ext cx="1828800" cy="2438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0"/>
            <a:ext cx="6019800" cy="7159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SWAMI CHINMAYANANDA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685800"/>
            <a:ext cx="6172200" cy="6172200"/>
          </a:xfr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b="1" dirty="0" smtClean="0"/>
              <a:t>    </a:t>
            </a:r>
            <a:r>
              <a:rPr lang="en-US" sz="2800" b="1" u="sng" dirty="0" smtClean="0"/>
              <a:t>The features of his personality.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800" b="1" dirty="0" smtClean="0"/>
              <a:t>Outstanding theologian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800" b="1" dirty="0" smtClean="0"/>
              <a:t> A staunch propagator of the path of knowledge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800" b="1" dirty="0" smtClean="0"/>
              <a:t>Great scholar and sage of </a:t>
            </a:r>
            <a:r>
              <a:rPr lang="en-US" sz="2800" b="1" dirty="0" err="1" smtClean="0"/>
              <a:t>vedanta</a:t>
            </a:r>
            <a:r>
              <a:rPr lang="en-US" sz="2800" b="1" dirty="0" smtClean="0"/>
              <a:t> of  modern times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800" b="1" dirty="0" smtClean="0"/>
              <a:t>Founder of “CHINMAYA MISSION” spiritual organization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800" b="1" dirty="0" smtClean="0"/>
              <a:t> Discipline, nationalism and spiritual eminence 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800" b="1" dirty="0" smtClean="0"/>
              <a:t> Idol</a:t>
            </a:r>
            <a:r>
              <a:rPr lang="en-US" sz="2800" b="1" dirty="0"/>
              <a:t> </a:t>
            </a:r>
            <a:r>
              <a:rPr lang="en-US" sz="2800" b="1" dirty="0" smtClean="0"/>
              <a:t>for all the devotees and followers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9D88-C80A-41D1-8376-EBB069CD07E1}" type="datetime1">
              <a:rPr lang="en-US" smtClean="0"/>
              <a:pPr/>
              <a:t>21/05/2014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DR.VASUDHA DEO ASSOCIATE PROFESSOR WWW.CHINMAYASANSKAR.COM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57200"/>
            <a:ext cx="2971800" cy="601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3365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6109-8AE6-47B1-966B-EDFEC108C92B}" type="datetime1">
              <a:rPr lang="en-US" smtClean="0"/>
              <a:pPr/>
              <a:t>21/05/2014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DR.VASUDHA DEO ASSOCIATE PROFESSOR WWW.CHINMAYASANSKAR.COM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00200" y="2690336"/>
            <a:ext cx="6400800" cy="4031873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</a:rPr>
              <a:t>Whenever we experience low-graded feelings under the influence of divinity, the devilish tendencies in us change and this divinity becomes our friend. Here, man truly discovers his real “Dharma”</a:t>
            </a:r>
            <a:endParaRPr lang="en-US" sz="32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dell\Desktop\images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1" y="161925"/>
            <a:ext cx="3733800" cy="2352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6109-8AE6-47B1-966B-EDFEC108C92B}" type="datetime1">
              <a:rPr lang="en-US" smtClean="0"/>
              <a:pPr/>
              <a:t>21/05/2014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DR.VASUDHA DEO ASSOCIATE PROFESSOR WWW.CHINMAYASANSKAR.COM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6858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8382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800" y="2133600"/>
            <a:ext cx="2590800" cy="18288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Religion “Dharma”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400" y="228600"/>
            <a:ext cx="4191000" cy="685800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/>
              <a:t> </a:t>
            </a:r>
            <a:r>
              <a:rPr lang="en-US" sz="2000" b="1" dirty="0" smtClean="0"/>
              <a:t>Provides man with highest ideals</a:t>
            </a:r>
            <a:r>
              <a:rPr lang="en-US" sz="2000" dirty="0" smtClean="0">
                <a:solidFill>
                  <a:srgbClr val="40404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sz="2000" b="1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4400" y="1066800"/>
            <a:ext cx="4191000" cy="685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/>
              <a:t>Broader vision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00600" y="2057400"/>
            <a:ext cx="4191000" cy="609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/>
              <a:t>Guide and inspire an individual working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00600" y="2895600"/>
            <a:ext cx="4191000" cy="609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/>
              <a:t>Quality of actions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76800" y="3657600"/>
            <a:ext cx="4191000" cy="685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/>
              <a:t>Learn to draw inspiration from our work itself</a:t>
            </a:r>
            <a:endPara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895600" y="518746"/>
            <a:ext cx="1752600" cy="23505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9" idx="1"/>
          </p:cNvCxnSpPr>
          <p:nvPr/>
        </p:nvCxnSpPr>
        <p:spPr>
          <a:xfrm>
            <a:off x="2895600" y="2938462"/>
            <a:ext cx="1981200" cy="22431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971800" y="2905125"/>
            <a:ext cx="1524000" cy="666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895600" y="2905125"/>
            <a:ext cx="1828800" cy="904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876800" y="4876800"/>
            <a:ext cx="4191000" cy="609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/>
              <a:t>The secret of success</a:t>
            </a:r>
            <a:endPara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dell\Desktop\India_120-animated-flag-gif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1295400" cy="990600"/>
          </a:xfrm>
          <a:prstGeom prst="rect">
            <a:avLst/>
          </a:prstGeom>
          <a:noFill/>
        </p:spPr>
      </p:pic>
      <p:cxnSp>
        <p:nvCxnSpPr>
          <p:cNvPr id="22" name="Straight Arrow Connector 21"/>
          <p:cNvCxnSpPr/>
          <p:nvPr/>
        </p:nvCxnSpPr>
        <p:spPr>
          <a:xfrm flipV="1">
            <a:off x="2895600" y="1409700"/>
            <a:ext cx="1752600" cy="14954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895600" y="2209800"/>
            <a:ext cx="1600200" cy="6953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“Dharma”               (Translated as )              “Religion”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181600"/>
          </a:xfr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r>
              <a:rPr lang="en-US" sz="9600" b="1" dirty="0" smtClean="0">
                <a:solidFill>
                  <a:schemeClr val="bg1"/>
                </a:solidFill>
                <a:latin typeface="+mj-lt"/>
              </a:rPr>
              <a:t>Law of Being is Dharma </a:t>
            </a:r>
          </a:p>
          <a:p>
            <a:endParaRPr lang="en-US" sz="96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9600" b="1" dirty="0" smtClean="0">
                <a:solidFill>
                  <a:schemeClr val="bg1"/>
                </a:solidFill>
                <a:latin typeface="+mj-lt"/>
              </a:rPr>
              <a:t>Without which a thing cannot sustain its own independent existence.</a:t>
            </a:r>
          </a:p>
          <a:p>
            <a:endParaRPr lang="en-US" sz="96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9600" b="1" dirty="0" smtClean="0">
                <a:solidFill>
                  <a:schemeClr val="bg1"/>
                </a:solidFill>
                <a:latin typeface="+mj-lt"/>
              </a:rPr>
              <a:t> So the integral or inseparable Dharma of man is the divine spark of fire or Eternal “</a:t>
            </a:r>
            <a:r>
              <a:rPr lang="en-US" sz="9600" b="1" dirty="0" err="1" smtClean="0">
                <a:solidFill>
                  <a:schemeClr val="bg1"/>
                </a:solidFill>
                <a:latin typeface="+mj-lt"/>
              </a:rPr>
              <a:t>Paramatma</a:t>
            </a:r>
            <a:r>
              <a:rPr lang="en-US" sz="9600" b="1" dirty="0" smtClean="0">
                <a:solidFill>
                  <a:schemeClr val="bg1"/>
                </a:solidFill>
                <a:latin typeface="+mj-lt"/>
              </a:rPr>
              <a:t>”.</a:t>
            </a:r>
          </a:p>
          <a:p>
            <a:pPr>
              <a:buNone/>
            </a:pPr>
            <a:endParaRPr lang="en-US" sz="9600" b="1" dirty="0" smtClean="0">
              <a:solidFill>
                <a:schemeClr val="bg1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9600" b="1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Arial" pitchFamily="34" charset="0"/>
              </a:rPr>
              <a:t>When we apply this pure philosophy in a social situation, that becomes “Dharma”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181600"/>
          </a:xfr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Cultural ideas in circulation is religion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Arial" pitchFamily="34" charset="0"/>
              </a:rPr>
              <a:t>Philosophy  ritualistic injunction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Religion has continually changed, it should always embrace the new dimensions   and   demands of society.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Arial" pitchFamily="34" charset="0"/>
              </a:rPr>
              <a:t>When we practice it in our lives, religious norms are formed.</a:t>
            </a:r>
            <a:endParaRPr lang="en-US" sz="240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7280-7376-40D4-BE71-A234A2346FA7}" type="datetime1">
              <a:rPr lang="en-US" smtClean="0"/>
              <a:pPr/>
              <a:t>21/05/2014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DR.VASUDHA DEO ASSOCIATE PROFESSOR WWW.CHINMAYASANSKAR.COM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 animBg="1"/>
      <p:bldP spid="4" grpId="0" build="allAtOnce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6109-8AE6-47B1-966B-EDFEC108C92B}" type="datetime1">
              <a:rPr lang="en-US" smtClean="0"/>
              <a:pPr/>
              <a:t>21/05/2014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410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DR.VASUDHA DEO ASSOCIATE PROFESSOR WWW.CHINMAYASANSKAR.COM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6858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8382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2514600"/>
            <a:ext cx="2590800" cy="18288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Our “Dharma” (Religion) -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Hindutva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52400"/>
            <a:ext cx="4724400" cy="1066800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The “</a:t>
            </a:r>
            <a:r>
              <a:rPr lang="en-US" sz="2400" b="1" dirty="0" err="1" smtClean="0">
                <a:solidFill>
                  <a:schemeClr val="bg1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Upanishadic</a:t>
            </a:r>
            <a:r>
              <a:rPr lang="en-US" sz="2400" b="1" dirty="0" smtClean="0">
                <a:solidFill>
                  <a:schemeClr val="bg1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” culture is the culture of our country.</a:t>
            </a:r>
            <a:r>
              <a:rPr lang="en-US" sz="2000" dirty="0" smtClean="0">
                <a:solidFill>
                  <a:srgbClr val="40404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sz="2000" b="1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14800" y="1295400"/>
            <a:ext cx="4876800" cy="1905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Arial Black" pitchFamily="34" charset="0"/>
              </a:rPr>
              <a:t>The values, the principles advocated by the “Rishis” , by the “</a:t>
            </a:r>
            <a:r>
              <a:rPr lang="en-US" sz="2400" b="1" dirty="0" err="1" smtClean="0">
                <a:latin typeface="Arial Black" pitchFamily="34" charset="0"/>
              </a:rPr>
              <a:t>Upanishadas</a:t>
            </a:r>
            <a:r>
              <a:rPr lang="en-US" sz="2400" b="1" dirty="0" smtClean="0">
                <a:latin typeface="Arial Black" pitchFamily="34" charset="0"/>
              </a:rPr>
              <a:t>”, are followed verbatim, that we call “Dharma.</a:t>
            </a:r>
            <a:r>
              <a:rPr lang="en-US" sz="2400" b="1" dirty="0" smtClean="0"/>
              <a:t>”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67200" y="3352800"/>
            <a:ext cx="4724400" cy="1828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Arial Black" pitchFamily="34" charset="0"/>
              </a:rPr>
              <a:t> Many “</a:t>
            </a:r>
            <a:r>
              <a:rPr lang="en-US" sz="2400" b="1" dirty="0" err="1" smtClean="0">
                <a:latin typeface="Arial Black" pitchFamily="34" charset="0"/>
              </a:rPr>
              <a:t>Dharmas</a:t>
            </a:r>
            <a:r>
              <a:rPr lang="en-US" sz="2400" b="1" dirty="0" smtClean="0">
                <a:latin typeface="Arial Black" pitchFamily="34" charset="0"/>
              </a:rPr>
              <a:t>” together have become one “Dharma”, and that, collectively, is called “</a:t>
            </a:r>
            <a:r>
              <a:rPr lang="en-US" sz="2400" b="1" dirty="0" err="1" smtClean="0">
                <a:latin typeface="Arial Black" pitchFamily="34" charset="0"/>
              </a:rPr>
              <a:t>Hindutva</a:t>
            </a:r>
            <a:r>
              <a:rPr lang="en-US" sz="2400" b="1" dirty="0" smtClean="0">
                <a:latin typeface="Arial Black" pitchFamily="34" charset="0"/>
              </a:rPr>
              <a:t>”.</a:t>
            </a:r>
            <a:r>
              <a:rPr lang="en-US" sz="2400" dirty="0" smtClean="0"/>
              <a:t> </a:t>
            </a:r>
            <a:endParaRPr lang="en-US" sz="2400" b="1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76200" y="5334000"/>
            <a:ext cx="4495800" cy="1371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Arial Black" pitchFamily="34" charset="0"/>
              </a:rPr>
              <a:t> The word Hindu is not mentioned from caste or communal angle, but from global outlook 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2476500" y="1485900"/>
            <a:ext cx="12954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743200" y="2133600"/>
            <a:ext cx="12192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H="1">
            <a:off x="2438400" y="4572000"/>
            <a:ext cx="9906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743200" y="3581400"/>
            <a:ext cx="14478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  <p:bldP spid="10" grpId="0" animBg="1"/>
      <p:bldP spid="11" grpId="0" animBg="1"/>
      <p:bldP spid="12" grpId="0" animBg="1"/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6109-8AE6-47B1-966B-EDFEC108C92B}" type="datetime1">
              <a:rPr lang="en-US" smtClean="0"/>
              <a:pPr/>
              <a:t>21/05/2014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DR.VASUDHA DEO ASSOCIATE PROFESSOR WWW.CHINMAYASANSKAR.COM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533400"/>
            <a:ext cx="7315200" cy="4419600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latin typeface="Arial Black" pitchFamily="34" charset="0"/>
              </a:rPr>
              <a:t>Those who respect and honor the noble and ethical values in life, demolish brutality within themselves, and try to re-establish the rule of God. All such people are Hindus.</a:t>
            </a:r>
            <a:endParaRPr lang="en-US" sz="3600" b="1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6109-8AE6-47B1-966B-EDFEC108C92B}" type="datetime1">
              <a:rPr lang="en-US" smtClean="0"/>
              <a:pPr/>
              <a:t>21/05/2014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DR.VASUDHA DEO ASSOCIATE PROFESSOR WWW.CHINMAYASANSKAR.COM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33600" y="41493"/>
            <a:ext cx="7010400" cy="67403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 err="1" smtClean="0"/>
              <a:t>Swamiji</a:t>
            </a:r>
            <a:r>
              <a:rPr lang="en-US" sz="3600" b="1" dirty="0" smtClean="0"/>
              <a:t>, the </a:t>
            </a:r>
            <a:r>
              <a:rPr lang="en-US" sz="3600" b="1" dirty="0" err="1" smtClean="0"/>
              <a:t>Hinduness</a:t>
            </a:r>
            <a:r>
              <a:rPr lang="en-US" sz="3600" b="1" dirty="0" smtClean="0"/>
              <a:t> incarnate, was felicitated by the well-known </a:t>
            </a:r>
            <a:r>
              <a:rPr lang="en-US" sz="3600" b="1" dirty="0"/>
              <a:t>A</a:t>
            </a:r>
            <a:r>
              <a:rPr lang="en-US" sz="3600" b="1" dirty="0" smtClean="0"/>
              <a:t>merican magazine “Hinduism Today” with the title  “Hindu </a:t>
            </a:r>
            <a:r>
              <a:rPr lang="en-US" sz="3600" b="1" dirty="0"/>
              <a:t>O</a:t>
            </a:r>
            <a:r>
              <a:rPr lang="en-US" sz="3600" b="1" dirty="0" smtClean="0"/>
              <a:t>f The Year” and the award for Hindu resurrection. This title is bestowed on a person who leaves maximum impact on Hindus all over the world. In August 1993, Swami </a:t>
            </a:r>
            <a:r>
              <a:rPr lang="en-US" sz="3600" b="1" dirty="0" err="1" smtClean="0"/>
              <a:t>Chinmayananda</a:t>
            </a:r>
            <a:r>
              <a:rPr lang="en-US" sz="3600" b="1" dirty="0" smtClean="0"/>
              <a:t>  was to be honored with the “global vision 2000” award.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pic>
        <p:nvPicPr>
          <p:cNvPr id="1026" name="Picture 2" descr="C:\Users\dell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838200"/>
            <a:ext cx="18288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3552A89-8C8F-4464-9EF9-B2449A29DA85}" type="datetime1">
              <a:rPr lang="en-US"/>
              <a:pPr>
                <a:defRPr/>
              </a:pPr>
              <a:t>21/05/2014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DR.VASUDHA DEO</a:t>
            </a:r>
          </a:p>
        </p:txBody>
      </p:sp>
      <p:pic>
        <p:nvPicPr>
          <p:cNvPr id="45060" name="Picture 4" descr="natu00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505200"/>
            <a:ext cx="2819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WordArt 5"/>
          <p:cNvSpPr>
            <a:spLocks noChangeArrowheads="1" noChangeShapeType="1" noTextEdit="1"/>
          </p:cNvSpPr>
          <p:nvPr/>
        </p:nvSpPr>
        <p:spPr bwMode="auto">
          <a:xfrm>
            <a:off x="2819400" y="381000"/>
            <a:ext cx="5791200" cy="2895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en-US" sz="54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6" name="Picture 2" descr="C:\Users\dell\Desktop\India_120-animated-flag-gif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1000"/>
            <a:ext cx="4191000" cy="60198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114800" y="951637"/>
            <a:ext cx="51054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THANK</a:t>
            </a:r>
            <a:r>
              <a:rPr lang="en-IN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IN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YOU</a:t>
            </a:r>
            <a:endParaRPr lang="en-US" sz="5400" b="1" kern="1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6109-8AE6-47B1-966B-EDFEC108C92B}" type="datetime1">
              <a:rPr lang="en-US" smtClean="0"/>
              <a:pPr/>
              <a:t>21/05/2014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DR.VASUDHA DEO ASSOCIATE PROFESSOR WWW.CHINMAYASANSKAR.COM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71600" y="304800"/>
            <a:ext cx="7620000" cy="643253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b="1" u="sng" dirty="0" smtClean="0">
                <a:latin typeface="Arial Black" pitchFamily="34" charset="0"/>
              </a:rPr>
              <a:t>Why Swami </a:t>
            </a:r>
            <a:r>
              <a:rPr lang="en-US" sz="2800" b="1" u="sng" dirty="0" err="1" smtClean="0">
                <a:latin typeface="Arial Black" pitchFamily="34" charset="0"/>
              </a:rPr>
              <a:t>Chinmayananda</a:t>
            </a:r>
            <a:r>
              <a:rPr lang="en-US" sz="2800" b="1" u="sng" dirty="0" smtClean="0">
                <a:latin typeface="Arial Black" pitchFamily="34" charset="0"/>
              </a:rPr>
              <a:t> Took Up The Task Of    Propagating Religion</a:t>
            </a:r>
          </a:p>
          <a:p>
            <a:pPr algn="ctr"/>
            <a:endParaRPr lang="en-US" sz="2800" b="1" u="sng" dirty="0" smtClean="0">
              <a:latin typeface="Arial Black" pitchFamily="34" charset="0"/>
            </a:endParaRPr>
          </a:p>
          <a:p>
            <a:r>
              <a:rPr lang="en-US" sz="3200" b="1" dirty="0" smtClean="0">
                <a:latin typeface="Arial Black" pitchFamily="34" charset="0"/>
              </a:rPr>
              <a:t>When any generation feels emotionally insecure, </a:t>
            </a:r>
          </a:p>
          <a:p>
            <a:r>
              <a:rPr lang="en-US" sz="3200" b="1" dirty="0" smtClean="0">
                <a:latin typeface="Arial Black" pitchFamily="34" charset="0"/>
              </a:rPr>
              <a:t>or nurtures hatred for what is the best in its culture, the only way is to remove that unnecessary sense of insecurity from the mind of the common man; only then the resurrection is possible – that was his opinion</a:t>
            </a:r>
            <a:r>
              <a:rPr lang="en-US" sz="3200" b="1" dirty="0" smtClean="0"/>
              <a:t>.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7170" name="Picture 2" descr="C:\Users\dell\Desktop\India_120-animated-flag-gif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9144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458201" cy="6096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4000" b="1" u="sng" dirty="0" smtClean="0"/>
              <a:t>Narrower meaning of religion</a:t>
            </a:r>
            <a:endParaRPr lang="en-US" sz="4000" u="sng" dirty="0" smtClean="0"/>
          </a:p>
          <a:p>
            <a:r>
              <a:rPr lang="en-US" sz="3600" b="1" dirty="0" smtClean="0"/>
              <a:t>Temples?</a:t>
            </a:r>
          </a:p>
          <a:p>
            <a:r>
              <a:rPr lang="en-US" sz="3600" b="1" dirty="0" smtClean="0"/>
              <a:t>Mosques?</a:t>
            </a:r>
          </a:p>
          <a:p>
            <a:r>
              <a:rPr lang="en-US" sz="3600" b="1" dirty="0" smtClean="0"/>
              <a:t>Religious </a:t>
            </a:r>
            <a:r>
              <a:rPr lang="en-US" sz="3600" b="1" dirty="0"/>
              <a:t>Organizations? </a:t>
            </a:r>
            <a:r>
              <a:rPr lang="en-US" sz="3600" b="1" dirty="0" smtClean="0"/>
              <a:t>            </a:t>
            </a:r>
          </a:p>
          <a:p>
            <a:r>
              <a:rPr lang="en-US" sz="3600" b="1" dirty="0" smtClean="0"/>
              <a:t>Missions?            </a:t>
            </a:r>
          </a:p>
          <a:p>
            <a:r>
              <a:rPr lang="en-US" sz="3600" b="1" dirty="0" smtClean="0"/>
              <a:t> </a:t>
            </a:r>
            <a:r>
              <a:rPr lang="en-US" sz="3600" b="1" dirty="0" err="1" smtClean="0"/>
              <a:t>Mathas</a:t>
            </a:r>
            <a:r>
              <a:rPr lang="en-US" sz="3600" b="1" dirty="0" smtClean="0"/>
              <a:t>? </a:t>
            </a:r>
          </a:p>
          <a:p>
            <a:r>
              <a:rPr lang="en-US" sz="3600" b="1" dirty="0" smtClean="0"/>
              <a:t>Schools?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2034-5576-450C-8F76-FD7B76E073E4}" type="datetime1">
              <a:rPr lang="en-US" smtClean="0"/>
              <a:pPr/>
              <a:t>21/05/2014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DR.VASUDHA DEO ASSOCIATE PROFESSOR WWW.CHINMAYASANSKAR.COM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196" name="Picture 4" descr="C:\Users\dell\Desktop\download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685800"/>
            <a:ext cx="1719263" cy="1004887"/>
          </a:xfrm>
          <a:prstGeom prst="rect">
            <a:avLst/>
          </a:prstGeom>
          <a:noFill/>
        </p:spPr>
      </p:pic>
      <p:pic>
        <p:nvPicPr>
          <p:cNvPr id="8197" name="Picture 5" descr="C:\Users\dell\Desktop\download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752600"/>
            <a:ext cx="1676400" cy="914400"/>
          </a:xfrm>
          <a:prstGeom prst="rect">
            <a:avLst/>
          </a:prstGeom>
          <a:noFill/>
        </p:spPr>
      </p:pic>
      <p:pic>
        <p:nvPicPr>
          <p:cNvPr id="8199" name="Picture 7" descr="C:\Users\dell\Desktop\images (1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3505200"/>
            <a:ext cx="1676400" cy="1219200"/>
          </a:xfrm>
          <a:prstGeom prst="rect">
            <a:avLst/>
          </a:prstGeom>
          <a:noFill/>
        </p:spPr>
      </p:pic>
      <p:pic>
        <p:nvPicPr>
          <p:cNvPr id="8200" name="Picture 8" descr="C:\Users\dell\Desktop\images (14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4876800"/>
            <a:ext cx="1785571" cy="14478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237344" y="5525869"/>
            <a:ext cx="3172856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Acceptable</a:t>
            </a:r>
            <a:endParaRPr lang="en-IN" sz="36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6109-8AE6-47B1-966B-EDFEC108C92B}" type="datetime1">
              <a:rPr lang="en-US" smtClean="0"/>
              <a:pPr/>
              <a:t>21/05/2014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DR.VASUDHA DEO ASSOCIATE PROFESSOR WWW.CHINMAYASANSKAR.COM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33600" y="152400"/>
            <a:ext cx="6781800" cy="6555641"/>
          </a:xfrm>
          <a:prstGeom prst="rect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b="1" dirty="0" smtClean="0"/>
              <a:t>Modern man is somewhat scared of scientific and technological revolution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800" b="1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b="1" dirty="0" smtClean="0"/>
              <a:t>He is also surrounded by political, social, and natural calamities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800" b="1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b="1" dirty="0" smtClean="0"/>
              <a:t>He is living in a continuous stressful condition.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800" b="1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b="1" dirty="0" smtClean="0"/>
              <a:t> We have achieved a lot materialistically, but our lives are full of sorrow and suffering.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800" b="1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b="1" dirty="0" smtClean="0"/>
              <a:t> Even after so many scientific discoveries and revolutions </a:t>
            </a:r>
            <a:endParaRPr lang="en-US" sz="2800" b="1" dirty="0"/>
          </a:p>
        </p:txBody>
      </p:sp>
      <p:pic>
        <p:nvPicPr>
          <p:cNvPr id="1026" name="Picture 2" descr="C:\Users\dell\Desktop\images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357438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6109-8AE6-47B1-966B-EDFEC108C92B}" type="datetime1">
              <a:rPr lang="en-US" smtClean="0"/>
              <a:pPr/>
              <a:t>21/05/2014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DR.VASUDHA DEO ASSOCIATE PROFESSOR WWW.CHINMAYASANSKAR.COM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62200" y="262890"/>
            <a:ext cx="6781800" cy="52629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latin typeface="Arial Black" pitchFamily="34" charset="0"/>
              </a:rPr>
              <a:t> Modern man has fear of 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Arial Black" pitchFamily="34" charset="0"/>
              </a:rPr>
              <a:t>*Modern time,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Arial Black" pitchFamily="34" charset="0"/>
              </a:rPr>
              <a:t>* Natural calamities,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3200" b="1" dirty="0" smtClean="0">
                <a:latin typeface="Arial Black" pitchFamily="34" charset="0"/>
              </a:rPr>
              <a:t>Discoveries in science &amp;    technology.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3200" b="1" dirty="0" smtClean="0">
                <a:latin typeface="Arial Black" pitchFamily="34" charset="0"/>
              </a:rPr>
              <a:t> </a:t>
            </a:r>
            <a:r>
              <a:rPr lang="en-US" sz="3200" b="1" dirty="0">
                <a:latin typeface="Arial Black" pitchFamily="34" charset="0"/>
              </a:rPr>
              <a:t>E</a:t>
            </a:r>
            <a:r>
              <a:rPr lang="en-US" sz="3200" b="1" dirty="0" smtClean="0">
                <a:latin typeface="Arial Black" pitchFamily="34" charset="0"/>
              </a:rPr>
              <a:t>ntire generation is growing under stress. </a:t>
            </a:r>
            <a:endParaRPr lang="en-US" sz="3200" b="1" dirty="0">
              <a:latin typeface="Arial Black" pitchFamily="34" charset="0"/>
            </a:endParaRPr>
          </a:p>
        </p:txBody>
      </p:sp>
      <p:pic>
        <p:nvPicPr>
          <p:cNvPr id="2050" name="Picture 2" descr="C:\Users\dell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19374"/>
            <a:ext cx="1905000" cy="18764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6109-8AE6-47B1-966B-EDFEC108C92B}" type="datetime1">
              <a:rPr lang="en-US" smtClean="0"/>
              <a:pPr/>
              <a:t>21/05/2014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DR.VASUDHA DEO ASSOCIATE PROFESSOR WWW.CHINMAYASANSKAR.COM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95400" y="609600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In this situation, he needs to be guided on how to activate fundamental spiritual truth</a:t>
            </a:r>
            <a:r>
              <a:rPr lang="en-US" sz="3600" b="1" dirty="0" smtClean="0">
                <a:solidFill>
                  <a:srgbClr val="FFFF00"/>
                </a:solidFill>
              </a:rPr>
              <a:t>.</a:t>
            </a:r>
            <a:endParaRPr lang="en-IN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1664</TotalTime>
  <Words>1966</Words>
  <Application>Microsoft Office PowerPoint</Application>
  <PresentationFormat>On-screen Show (4:3)</PresentationFormat>
  <Paragraphs>328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SWAMI CHINMAYANANDA AND RELIGION</vt:lpstr>
      <vt:lpstr>Slide 2</vt:lpstr>
      <vt:lpstr>SWAMI CHINMAYANANDA AND RELIGION</vt:lpstr>
      <vt:lpstr>    SWAMI CHINMAYANANDA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“Dharma”               (Translated as )              “Religion”</vt:lpstr>
      <vt:lpstr>Slide 43</vt:lpstr>
      <vt:lpstr>Slide 44</vt:lpstr>
      <vt:lpstr>Slide 45</vt:lpstr>
      <vt:lpstr>Slide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SWAMI CHINMAYANANDA AND RELIGION</dc:title>
  <dc:creator>dell</dc:creator>
  <cp:lastModifiedBy>dell</cp:lastModifiedBy>
  <cp:revision>284</cp:revision>
  <dcterms:created xsi:type="dcterms:W3CDTF">2006-08-16T00:00:00Z</dcterms:created>
  <dcterms:modified xsi:type="dcterms:W3CDTF">2014-05-21T12:09:54Z</dcterms:modified>
</cp:coreProperties>
</file>